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1"/>
  </p:notesMasterIdLst>
  <p:sldIdLst>
    <p:sldId id="256" r:id="rId4"/>
    <p:sldId id="257" r:id="rId5"/>
    <p:sldId id="260" r:id="rId6"/>
    <p:sldId id="259" r:id="rId7"/>
    <p:sldId id="268" r:id="rId8"/>
    <p:sldId id="269" r:id="rId9"/>
    <p:sldId id="270" r:id="rId10"/>
    <p:sldId id="258" r:id="rId11"/>
    <p:sldId id="261" r:id="rId12"/>
    <p:sldId id="264" r:id="rId13"/>
    <p:sldId id="262" r:id="rId14"/>
    <p:sldId id="263" r:id="rId15"/>
    <p:sldId id="271" r:id="rId16"/>
    <p:sldId id="294" r:id="rId17"/>
    <p:sldId id="295" r:id="rId18"/>
    <p:sldId id="296" r:id="rId19"/>
    <p:sldId id="278" r:id="rId20"/>
    <p:sldId id="297" r:id="rId21"/>
    <p:sldId id="29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72" r:id="rId35"/>
    <p:sldId id="299" r:id="rId36"/>
    <p:sldId id="329" r:id="rId37"/>
    <p:sldId id="330" r:id="rId38"/>
    <p:sldId id="331" r:id="rId39"/>
    <p:sldId id="332" r:id="rId40"/>
    <p:sldId id="333" r:id="rId41"/>
    <p:sldId id="334" r:id="rId42"/>
    <p:sldId id="335" r:id="rId43"/>
    <p:sldId id="336" r:id="rId44"/>
    <p:sldId id="337" r:id="rId45"/>
    <p:sldId id="314" r:id="rId46"/>
    <p:sldId id="315" r:id="rId47"/>
    <p:sldId id="316" r:id="rId48"/>
    <p:sldId id="317" r:id="rId49"/>
    <p:sldId id="354" r:id="rId50"/>
    <p:sldId id="355" r:id="rId51"/>
    <p:sldId id="353" r:id="rId52"/>
    <p:sldId id="356" r:id="rId53"/>
    <p:sldId id="357" r:id="rId54"/>
    <p:sldId id="318" r:id="rId55"/>
    <p:sldId id="358" r:id="rId56"/>
    <p:sldId id="319" r:id="rId57"/>
    <p:sldId id="359" r:id="rId58"/>
    <p:sldId id="360" r:id="rId59"/>
    <p:sldId id="361" r:id="rId60"/>
    <p:sldId id="320" r:id="rId61"/>
    <p:sldId id="321" r:id="rId62"/>
    <p:sldId id="322" r:id="rId63"/>
    <p:sldId id="323" r:id="rId64"/>
    <p:sldId id="324" r:id="rId65"/>
    <p:sldId id="325" r:id="rId66"/>
    <p:sldId id="362" r:id="rId67"/>
    <p:sldId id="326" r:id="rId68"/>
    <p:sldId id="327" r:id="rId69"/>
    <p:sldId id="328" r:id="rId70"/>
  </p:sldIdLst>
  <p:sldSz cx="9144000" cy="6858000" type="screen4x3"/>
  <p:notesSz cx="6858000" cy="9144000"/>
  <p:defaultTextStyle>
    <a:defPPr>
      <a:defRPr lang="en-US"/>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notesMaster" Target="notesMasters/notes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1153054"/>
            <a:ext cx="8100000" cy="594000"/>
          </a:xfrm>
        </p:spPr>
        <p:txBody>
          <a:bodyPr lIns="0" tIns="0" rIns="0" bIns="0"/>
          <a:lstStyle>
            <a:lvl1pPr algn="ctr" fontAlgn="base">
              <a:defRPr sz="24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zh-CN" altLang="en-US" dirty="0"/>
          </a:p>
        </p:txBody>
      </p:sp>
      <p:sp>
        <p:nvSpPr>
          <p:cNvPr id="8" name="Footer Placeholder 7"/>
          <p:cNvSpPr>
            <a:spLocks noGrp="1"/>
          </p:cNvSpPr>
          <p:nvPr>
            <p:ph type="ftr" sz="quarter" idx="11"/>
          </p:nvPr>
        </p:nvSpPr>
        <p:spPr/>
        <p:txBody>
          <a:bodyPr/>
          <a:lstStyle/>
          <a:p>
            <a:pPr lvl="0"/>
            <a:endParaRPr lang="zh-CN" altLang="en-US" dirty="0"/>
          </a:p>
        </p:txBody>
      </p:sp>
      <p:sp>
        <p:nvSpPr>
          <p:cNvPr id="9" name="Slide Number Placeholder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zh-CN" altLang="en-US" dirty="0"/>
          </a:p>
        </p:txBody>
      </p:sp>
      <p:sp>
        <p:nvSpPr>
          <p:cNvPr id="4" name="Footer Placeholder 3"/>
          <p:cNvSpPr>
            <a:spLocks noGrp="1"/>
          </p:cNvSpPr>
          <p:nvPr>
            <p:ph type="ftr" sz="quarter" idx="11"/>
          </p:nvPr>
        </p:nvSpPr>
        <p:spPr/>
        <p:txBody>
          <a:bodyPr/>
          <a:lstStyle/>
          <a:p>
            <a:pPr lvl="0"/>
            <a:endParaRPr lang="zh-CN" altLang="en-US" dirty="0"/>
          </a:p>
        </p:txBody>
      </p:sp>
      <p:sp>
        <p:nvSpPr>
          <p:cNvPr id="5" name="Slide Number Placeholder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zh-CN" altLang="en-US" dirty="0"/>
          </a:p>
        </p:txBody>
      </p:sp>
      <p:sp>
        <p:nvSpPr>
          <p:cNvPr id="3" name="Footer Placeholder 2"/>
          <p:cNvSpPr>
            <a:spLocks noGrp="1"/>
          </p:cNvSpPr>
          <p:nvPr>
            <p:ph type="ftr" sz="quarter" idx="11"/>
          </p:nvPr>
        </p:nvSpPr>
        <p:spPr/>
        <p:txBody>
          <a:bodyPr/>
          <a:lstStyle/>
          <a:p>
            <a:pPr lvl="0"/>
            <a:endParaRPr lang="zh-CN" altLang="en-US" dirty="0"/>
          </a:p>
        </p:txBody>
      </p:sp>
      <p:sp>
        <p:nvSpPr>
          <p:cNvPr id="4" name="Slide Number Placeholder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zh-CN" altLang="en-US" dirty="0"/>
          </a:p>
        </p:txBody>
      </p:sp>
      <p:sp>
        <p:nvSpPr>
          <p:cNvPr id="8" name="Footer Placeholder 7"/>
          <p:cNvSpPr>
            <a:spLocks noGrp="1"/>
          </p:cNvSpPr>
          <p:nvPr>
            <p:ph type="ftr" sz="quarter" idx="11"/>
          </p:nvPr>
        </p:nvSpPr>
        <p:spPr/>
        <p:txBody>
          <a:bodyPr/>
          <a:lstStyle/>
          <a:p>
            <a:pPr lvl="0"/>
            <a:endParaRPr lang="zh-CN" altLang="en-US" dirty="0"/>
          </a:p>
        </p:txBody>
      </p:sp>
      <p:sp>
        <p:nvSpPr>
          <p:cNvPr id="9" name="Slide Number Placeholder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zh-CN" altLang="en-US" dirty="0"/>
          </a:p>
        </p:txBody>
      </p:sp>
      <p:sp>
        <p:nvSpPr>
          <p:cNvPr id="4" name="Footer Placeholder 3"/>
          <p:cNvSpPr>
            <a:spLocks noGrp="1"/>
          </p:cNvSpPr>
          <p:nvPr>
            <p:ph type="ftr" sz="quarter" idx="11"/>
          </p:nvPr>
        </p:nvSpPr>
        <p:spPr/>
        <p:txBody>
          <a:bodyPr/>
          <a:lstStyle/>
          <a:p>
            <a:pPr lvl="0"/>
            <a:endParaRPr lang="zh-CN" altLang="en-US" dirty="0"/>
          </a:p>
        </p:txBody>
      </p:sp>
      <p:sp>
        <p:nvSpPr>
          <p:cNvPr id="5" name="Slide Number Placeholder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zh-CN" altLang="en-US" dirty="0"/>
          </a:p>
        </p:txBody>
      </p:sp>
      <p:sp>
        <p:nvSpPr>
          <p:cNvPr id="3" name="Footer Placeholder 2"/>
          <p:cNvSpPr>
            <a:spLocks noGrp="1"/>
          </p:cNvSpPr>
          <p:nvPr>
            <p:ph type="ftr" sz="quarter" idx="11"/>
          </p:nvPr>
        </p:nvSpPr>
        <p:spPr/>
        <p:txBody>
          <a:bodyPr/>
          <a:lstStyle/>
          <a:p>
            <a:pPr lvl="0"/>
            <a:endParaRPr lang="zh-CN" altLang="en-US" dirty="0"/>
          </a:p>
        </p:txBody>
      </p:sp>
      <p:sp>
        <p:nvSpPr>
          <p:cNvPr id="4" name="Slide Number Placeholder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p>
            <a:pPr lvl="0"/>
            <a:r>
              <a:t>Click to edit Master title style</a:t>
            </a:r>
          </a:p>
        </p:txBody>
      </p:sp>
      <p:sp>
        <p:nvSpPr>
          <p:cNvPr id="1027" name="Text Placeholder 1026"/>
          <p:cNvSpPr>
            <a:spLocks noGrp="1"/>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ea typeface="SimSun" panose="02010600030101010101" pitchFamily="2" charset="-122"/>
              </a:defRPr>
            </a:lvl1pPr>
          </a:lstStyle>
          <a:p>
            <a:pPr lvl="0"/>
            <a:endParaRPr lang="zh-CN" alt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ea typeface="SimSun" panose="02010600030101010101" pitchFamily="2" charset="-122"/>
              </a:defRPr>
            </a:lvl1pPr>
          </a:lstStyle>
          <a:p>
            <a:pPr lvl="0"/>
            <a:endParaRPr lang="zh-CN" alt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ea typeface="SimSun" panose="02010600030101010101" pitchFamily="2" charset="-122"/>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p>
            <a:pPr lvl="0"/>
            <a:r>
              <a:t>Click to edit Master title style</a:t>
            </a:r>
          </a:p>
        </p:txBody>
      </p:sp>
      <p:sp>
        <p:nvSpPr>
          <p:cNvPr id="1027" name="Text Placeholder 1026"/>
          <p:cNvSpPr>
            <a:spLocks noGrp="1"/>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ea typeface="SimSun" panose="02010600030101010101" pitchFamily="2" charset="-122"/>
              </a:defRPr>
            </a:lvl1pPr>
          </a:lstStyle>
          <a:p>
            <a:pPr lvl="0"/>
            <a:endParaRPr lang="zh-CN" alt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ea typeface="SimSun" panose="02010600030101010101" pitchFamily="2" charset="-122"/>
              </a:defRPr>
            </a:lvl1pPr>
          </a:lstStyle>
          <a:p>
            <a:pPr lvl="0"/>
            <a:endParaRPr lang="zh-CN" alt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ea typeface="SimSun" panose="02010600030101010101" pitchFamily="2" charset="-122"/>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UNIT-5</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23850" y="1484630"/>
            <a:ext cx="8229600" cy="2411095"/>
          </a:xfrm>
          <a:prstGeom prst="rect">
            <a:avLst/>
          </a:prstGeom>
        </p:spPr>
      </p:pic>
      <p:pic>
        <p:nvPicPr>
          <p:cNvPr id="5" name="Picture 4"/>
          <p:cNvPicPr>
            <a:picLocks noChangeAspect="1"/>
          </p:cNvPicPr>
          <p:nvPr/>
        </p:nvPicPr>
        <p:blipFill>
          <a:blip r:embed="rId2"/>
          <a:stretch>
            <a:fillRect/>
          </a:stretch>
        </p:blipFill>
        <p:spPr>
          <a:xfrm>
            <a:off x="755650" y="4580890"/>
            <a:ext cx="7496175" cy="1314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Transformations &amp; Actions</a:t>
            </a:r>
            <a:endParaRPr lang="en-US"/>
          </a:p>
        </p:txBody>
      </p:sp>
      <p:sp>
        <p:nvSpPr>
          <p:cNvPr id="3" name="Content Placeholder 2"/>
          <p:cNvSpPr>
            <a:spLocks noGrp="1"/>
          </p:cNvSpPr>
          <p:nvPr>
            <p:ph idx="1"/>
          </p:nvPr>
        </p:nvSpPr>
        <p:spPr/>
        <p:txBody>
          <a:bodyPr/>
          <a:p>
            <a:pPr algn="just"/>
            <a:r>
              <a:rPr lang="en-US" sz="2400"/>
              <a:t>Spark Streaming provides a set of transformations available on DStreams; these transformations are similar to those available on RDDs. These include </a:t>
            </a:r>
            <a:r>
              <a:rPr lang="en-US" sz="2400" b="1"/>
              <a:t>map, flatMap, filter, join, and reduceByKey.</a:t>
            </a:r>
            <a:endParaRPr lang="en-US" sz="2400" b="1"/>
          </a:p>
          <a:p>
            <a:pPr algn="just"/>
            <a:endParaRPr lang="en-US" sz="2400" b="1"/>
          </a:p>
          <a:p>
            <a:pPr algn="just"/>
            <a:r>
              <a:rPr lang="en-US" sz="2400"/>
              <a:t>Spark Streaming has the concept of actions on DStreams. Actions are output operators that, when invoked, trigger computation on the DStream. </a:t>
            </a:r>
            <a:endParaRPr lang="en-US" sz="2400"/>
          </a:p>
          <a:p>
            <a:pPr algn="just"/>
            <a:r>
              <a:rPr lang="en-US" sz="2400"/>
              <a:t>Like p</a:t>
            </a:r>
            <a:r>
              <a:rPr lang="en-US" sz="2400" b="1" i="1"/>
              <a:t>rint, saveAsObjectFile, saveAsTextFiles, and saveAsHadoopFiles, forEachRDD.</a:t>
            </a:r>
            <a:endParaRPr lang="en-US" sz="2400" b="1"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Case studies</a:t>
            </a:r>
            <a:endParaRPr lang="en-US"/>
          </a:p>
        </p:txBody>
      </p:sp>
      <p:sp>
        <p:nvSpPr>
          <p:cNvPr id="3" name="Content Placeholder 2"/>
          <p:cNvSpPr>
            <a:spLocks noGrp="1"/>
          </p:cNvSpPr>
          <p:nvPr>
            <p:ph idx="1"/>
          </p:nvPr>
        </p:nvSpPr>
        <p:spPr/>
        <p:txBody>
          <a:bodyPr/>
          <a:p>
            <a:r>
              <a:rPr lang="en-US" sz="2400" i="1"/>
              <a:t>https://medium.com/@uzzaman.ahmed/introduction-to-spark-streaming-real-time-data-processing-with-ease-bf96e241ed8e</a:t>
            </a:r>
            <a:r>
              <a:rPr lang="en-US"/>
              <a:t> </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11505" y="836295"/>
            <a:ext cx="7791450" cy="2035175"/>
          </a:xfrm>
          <a:prstGeom prst="rect">
            <a:avLst/>
          </a:prstGeom>
        </p:spPr>
      </p:pic>
      <p:pic>
        <p:nvPicPr>
          <p:cNvPr id="5" name="Picture 4"/>
          <p:cNvPicPr>
            <a:picLocks noChangeAspect="1"/>
          </p:cNvPicPr>
          <p:nvPr/>
        </p:nvPicPr>
        <p:blipFill>
          <a:blip r:embed="rId2"/>
          <a:stretch>
            <a:fillRect/>
          </a:stretch>
        </p:blipFill>
        <p:spPr>
          <a:xfrm>
            <a:off x="683895" y="3284855"/>
            <a:ext cx="7811770" cy="2464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kafka?</a:t>
            </a:r>
            <a:endParaRPr lang="en-US"/>
          </a:p>
        </p:txBody>
      </p:sp>
      <p:sp>
        <p:nvSpPr>
          <p:cNvPr id="3" name="Content Placeholder 2"/>
          <p:cNvSpPr>
            <a:spLocks noGrp="1"/>
          </p:cNvSpPr>
          <p:nvPr>
            <p:ph idx="1"/>
          </p:nvPr>
        </p:nvSpPr>
        <p:spPr/>
        <p:txBody>
          <a:bodyPr/>
          <a:p>
            <a:pPr algn="just"/>
            <a:r>
              <a:rPr lang="en-US" sz="2400"/>
              <a:t>Apache Kafka is an open-source data streaming platform that allows users to publish, store, process, and subscribe to streams of data in real time. </a:t>
            </a:r>
            <a:endParaRPr lang="en-US" sz="2400"/>
          </a:p>
          <a:p>
            <a:pPr algn="just"/>
            <a:endParaRPr lang="en-US" sz="2400"/>
          </a:p>
          <a:p>
            <a:pPr algn="just"/>
            <a:r>
              <a:rPr lang="en-US" sz="2400"/>
              <a:t>Kafka combines two messaging models, queuing and publish-subscribe, to provide the benefits of each. Queuing allows data processing to be distributed across many consumer instances, while publish-subscribe can have more than one subscriber. Kafka uses a partitioned log model to combine these two ideas. </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7360" y="260350"/>
            <a:ext cx="8229600" cy="4525963"/>
          </a:xfrm>
        </p:spPr>
        <p:txBody>
          <a:bodyPr/>
          <a:p>
            <a:pPr marL="0" indent="0">
              <a:buNone/>
            </a:pPr>
            <a:r>
              <a:rPr lang="en-US" sz="2000"/>
              <a:t>K</a:t>
            </a:r>
            <a:r>
              <a:rPr lang="en-US" sz="2000" b="1"/>
              <a:t>afka has many use cases, including</a:t>
            </a:r>
            <a:r>
              <a:rPr lang="en-US" sz="2000"/>
              <a:t>:</a:t>
            </a:r>
            <a:endParaRPr lang="en-US" sz="2000"/>
          </a:p>
          <a:p>
            <a:pPr marL="0" indent="0">
              <a:buNone/>
            </a:pPr>
            <a:endParaRPr lang="en-US" sz="2000"/>
          </a:p>
          <a:p>
            <a:pPr algn="just"/>
            <a:r>
              <a:rPr lang="en-US" sz="2000"/>
              <a:t>Real-time data pipelines:Kafka can be used to build data pipelines that process and move data from one system to another in real time. For example, you can use Kafka to track how people use a website by ingesting and storing user activity data. </a:t>
            </a:r>
            <a:endParaRPr lang="en-US" sz="2000"/>
          </a:p>
          <a:p>
            <a:pPr algn="just"/>
            <a:endParaRPr lang="en-US" sz="2000"/>
          </a:p>
          <a:p>
            <a:pPr algn="just"/>
            <a:r>
              <a:rPr lang="en-US" sz="2000"/>
              <a:t>Message broker:Kafka can be used as a message broker to process and mediate communication between two applications. </a:t>
            </a:r>
            <a:endParaRPr lang="en-US" sz="2000"/>
          </a:p>
          <a:p>
            <a:pPr algn="just"/>
            <a:endParaRPr lang="en-US" sz="2000"/>
          </a:p>
          <a:p>
            <a:pPr algn="just"/>
            <a:r>
              <a:rPr lang="en-US" sz="2000"/>
              <a:t>Centralizing data:Kafka can be used to centralize data from various system components into one place. This can make it a single source of truth. </a:t>
            </a:r>
            <a:endParaRPr lang="en-US" sz="2000"/>
          </a:p>
          <a:p>
            <a:pPr algn="just"/>
            <a:endParaRPr lang="en-US" sz="2000"/>
          </a:p>
          <a:p>
            <a:pPr algn="just"/>
            <a:r>
              <a:rPr lang="en-US" sz="2000"/>
              <a:t>Kafka was originally created by LinkedIn in 2011 to handle real-time data feeds. It was named after Franz Kafka because the framework is "a system geared for writing". </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r>
              <a:rPr lang="en-US" b="1"/>
              <a:t>Kafka provides three main functions to its users:</a:t>
            </a:r>
            <a:endParaRPr lang="en-US" b="1"/>
          </a:p>
          <a:p>
            <a:pPr marL="0" indent="0">
              <a:buNone/>
            </a:pPr>
            <a:endParaRPr lang="en-US" b="1"/>
          </a:p>
          <a:p>
            <a:r>
              <a:rPr lang="en-US"/>
              <a:t>Publish and subscribe to streams of records</a:t>
            </a:r>
            <a:endParaRPr lang="en-US"/>
          </a:p>
          <a:p>
            <a:r>
              <a:rPr lang="en-US"/>
              <a:t>Effectively store streams of records in the order in which records were generated</a:t>
            </a:r>
            <a:endParaRPr lang="en-US"/>
          </a:p>
          <a:p>
            <a:r>
              <a:rPr lang="en-US"/>
              <a:t>Process streams of records in real time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Apache Kafka Fundamentals </a:t>
            </a:r>
            <a:endParaRPr lang="en-US"/>
          </a:p>
        </p:txBody>
      </p:sp>
      <p:pic>
        <p:nvPicPr>
          <p:cNvPr id="4" name="Content Placeholder 3"/>
          <p:cNvPicPr>
            <a:picLocks noChangeAspect="1"/>
          </p:cNvPicPr>
          <p:nvPr>
            <p:ph idx="1"/>
          </p:nvPr>
        </p:nvPicPr>
        <p:blipFill>
          <a:blip r:embed="rId1"/>
          <a:stretch>
            <a:fillRect/>
          </a:stretch>
        </p:blipFill>
        <p:spPr>
          <a:xfrm>
            <a:off x="395605" y="2420620"/>
            <a:ext cx="7639050" cy="3067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55650" y="1040130"/>
            <a:ext cx="7933690" cy="43713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57200" y="1029970"/>
            <a:ext cx="8229600" cy="42329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7995" y="404495"/>
            <a:ext cx="8229600" cy="5909945"/>
          </a:xfrm>
        </p:spPr>
        <p:txBody>
          <a:bodyPr/>
          <a:p>
            <a:pPr algn="just"/>
            <a:endParaRPr lang="en-US" sz="2400" b="1"/>
          </a:p>
          <a:p>
            <a:pPr algn="just"/>
            <a:r>
              <a:rPr lang="en-US" sz="2400" b="1"/>
              <a:t>Streaming: Introduction to Stream Processing, Batch processing vs. stream processing, Spark structured streaming API, use case using Spark streaming. </a:t>
            </a:r>
            <a:endParaRPr lang="en-US" sz="2400" b="1"/>
          </a:p>
          <a:p>
            <a:pPr algn="just"/>
            <a:r>
              <a:rPr lang="en-US" sz="2400" b="1"/>
              <a:t>Apache Kafka Fundamentals: Architecture, Brokers, Topics, Partitions, Producers, Consumers, Kafka Connect and Kafka Streams. </a:t>
            </a:r>
            <a:endParaRPr lang="en-US" sz="2400" b="1"/>
          </a:p>
          <a:p>
            <a:pPr algn="just"/>
            <a:r>
              <a:rPr lang="en-US" sz="2400" b="1"/>
              <a:t>Advanced Kafka Features: xactly-Once Semantics, Kafka Transactions, Tiered Storage, Integrating Kafka with Apache Spark and Apache Flink, Integrating Kafka with Spark Streaming, Real-time Analytics Use Cases with Kafka such as Fraud Detection, Clickstream Analysis, Real-time Monitoring.</a:t>
            </a:r>
            <a:endParaRPr lang="en-US" sz="24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2095" y="692468"/>
            <a:ext cx="8229600" cy="1143000"/>
          </a:xfrm>
        </p:spPr>
        <p:txBody>
          <a:bodyPr/>
          <a:p>
            <a:r>
              <a:rPr lang="en-US" b="1"/>
              <a:t>Many metrics publishers, using direct connections</a:t>
            </a:r>
            <a:endParaRPr lang="en-US" b="1"/>
          </a:p>
        </p:txBody>
      </p:sp>
      <p:pic>
        <p:nvPicPr>
          <p:cNvPr id="4" name="Content Placeholder 3"/>
          <p:cNvPicPr>
            <a:picLocks noChangeAspect="1"/>
          </p:cNvPicPr>
          <p:nvPr>
            <p:ph idx="1"/>
          </p:nvPr>
        </p:nvPicPr>
        <p:blipFill>
          <a:blip r:embed="rId1"/>
          <a:srcRect b="6591"/>
          <a:stretch>
            <a:fillRect/>
          </a:stretch>
        </p:blipFill>
        <p:spPr>
          <a:xfrm>
            <a:off x="914400" y="2708910"/>
            <a:ext cx="8229600" cy="26638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95605" y="1268730"/>
            <a:ext cx="8191500" cy="44005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7950" y="-100012"/>
            <a:ext cx="8229600" cy="1143000"/>
          </a:xfrm>
        </p:spPr>
        <p:txBody>
          <a:bodyPr/>
          <a:p>
            <a:r>
              <a:rPr lang="en-US"/>
              <a:t>Kafka</a:t>
            </a:r>
            <a:endParaRPr lang="en-US"/>
          </a:p>
        </p:txBody>
      </p:sp>
      <p:sp>
        <p:nvSpPr>
          <p:cNvPr id="3" name="Content Placeholder 2"/>
          <p:cNvSpPr>
            <a:spLocks noGrp="1"/>
          </p:cNvSpPr>
          <p:nvPr>
            <p:ph idx="1"/>
          </p:nvPr>
        </p:nvSpPr>
        <p:spPr>
          <a:xfrm>
            <a:off x="612140" y="981075"/>
            <a:ext cx="8229600" cy="4525963"/>
          </a:xfrm>
        </p:spPr>
        <p:txBody>
          <a:bodyPr/>
          <a:p>
            <a:pPr algn="just"/>
            <a:r>
              <a:rPr lang="en-US" sz="2800"/>
              <a:t>A filesystem or database commit log is designed to provide a durable record of all transactions so that they can be replayed to consistently build the state of a system. </a:t>
            </a:r>
            <a:endParaRPr lang="en-US" sz="2800"/>
          </a:p>
          <a:p>
            <a:pPr algn="just"/>
            <a:endParaRPr lang="en-US" sz="2800"/>
          </a:p>
          <a:p>
            <a:pPr algn="just"/>
            <a:r>
              <a:rPr lang="en-US" sz="2800"/>
              <a:t>Similarly, data within Kafka is stored durably, in order, and can be read deterministically. In addition, the data can be distributed within the system to provide additional protections against failures, as well as significant opportunities for scaling performance.</a:t>
            </a:r>
            <a:endParaRPr 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52095" y="548640"/>
            <a:ext cx="8229600" cy="4899660"/>
          </a:xfrm>
        </p:spPr>
        <p:txBody>
          <a:bodyPr/>
          <a:p>
            <a:pPr algn="just"/>
            <a:r>
              <a:rPr lang="en-US" sz="2000"/>
              <a:t>The unit of data within Kafka is called </a:t>
            </a:r>
            <a:r>
              <a:rPr lang="en-US" sz="2000" b="1"/>
              <a:t>a message</a:t>
            </a:r>
            <a:r>
              <a:rPr lang="en-US" sz="2000"/>
              <a:t>. A message is simply an array of bytes as far as Kafka is concerned, so the data contained within it  does not have a specific format or meaning to Kafka. A message can have an optional bit of metadata, which is referred to as a key. </a:t>
            </a:r>
            <a:endParaRPr lang="en-US" sz="2000"/>
          </a:p>
          <a:p>
            <a:pPr algn="just"/>
            <a:endParaRPr lang="en-US" sz="2000"/>
          </a:p>
          <a:p>
            <a:pPr algn="just"/>
            <a:r>
              <a:rPr lang="en-US" sz="2000"/>
              <a:t>The key is also a byte array and, as with the message, has no specific meaning to Kafka. Keys are used when messages are to be written to partitions in a more controlled manner.</a:t>
            </a:r>
            <a:endParaRPr lang="en-US" sz="2000"/>
          </a:p>
          <a:p>
            <a:pPr algn="just"/>
            <a:endParaRPr lang="en-US" sz="2000"/>
          </a:p>
          <a:p>
            <a:pPr algn="just"/>
            <a:r>
              <a:rPr lang="en-US" sz="2000"/>
              <a:t>For efficiency, messages are written into Kafka in batches. A batch is just a collection of messages, all of which are being produced to the same topic and partition. An individual roundtrip across the network for each message would result in excessive overhead, and collecting messages together into a batch reduces this.</a:t>
            </a:r>
            <a:endParaRPr lang="en-US"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720090"/>
          </a:xfrm>
        </p:spPr>
        <p:txBody>
          <a:bodyPr/>
          <a:p>
            <a:r>
              <a:rPr lang="en-US">
                <a:sym typeface="+mn-ea"/>
              </a:rPr>
              <a:t>Schemas, Topics and Partitions</a:t>
            </a:r>
            <a:endParaRPr lang="en-US"/>
          </a:p>
        </p:txBody>
      </p:sp>
      <p:sp>
        <p:nvSpPr>
          <p:cNvPr id="3" name="Content Placeholder 2"/>
          <p:cNvSpPr>
            <a:spLocks noGrp="1"/>
          </p:cNvSpPr>
          <p:nvPr>
            <p:ph idx="1"/>
          </p:nvPr>
        </p:nvSpPr>
        <p:spPr>
          <a:xfrm>
            <a:off x="323850" y="1124585"/>
            <a:ext cx="8229600" cy="4525963"/>
          </a:xfrm>
        </p:spPr>
        <p:txBody>
          <a:bodyPr/>
          <a:p>
            <a:pPr algn="just"/>
            <a:r>
              <a:rPr lang="en-US" sz="2000"/>
              <a:t>While messages are opaque byte arrays to Kafka itself, it is recommended that additional structure, or schema, be imposed on the message content so that it can be easily understood. </a:t>
            </a:r>
            <a:endParaRPr lang="en-US" sz="2000"/>
          </a:p>
          <a:p>
            <a:pPr algn="just"/>
            <a:endParaRPr lang="en-US" sz="2000"/>
          </a:p>
          <a:p>
            <a:pPr algn="just"/>
            <a:r>
              <a:rPr lang="en-US" sz="2000"/>
              <a:t>There are many options available for message schema, depending on your application’s individual needs. Simplistic systems, such as Javascript Object Notation (JSON) and Extensible Markup Language (XML), are easy to use and human-readable. </a:t>
            </a:r>
            <a:endParaRPr lang="en-US" sz="2000"/>
          </a:p>
          <a:p>
            <a:pPr algn="just"/>
            <a:endParaRPr lang="en-US" sz="2000"/>
          </a:p>
          <a:p>
            <a:pPr algn="just"/>
            <a:r>
              <a:rPr lang="en-US" sz="2000"/>
              <a:t>Messages in Kafka are categorized into </a:t>
            </a:r>
            <a:r>
              <a:rPr lang="en-US" sz="2000" b="1"/>
              <a:t>topics.</a:t>
            </a:r>
            <a:r>
              <a:rPr lang="en-US" sz="2000"/>
              <a:t> The closest analogies for a topic are a database table or a folder in a filesystem. Topics are additionally broken down into a number of partitions.  </a:t>
            </a:r>
            <a:endParaRPr 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23850" y="116205"/>
            <a:ext cx="8229600" cy="3543935"/>
          </a:xfrm>
          <a:prstGeom prst="rect">
            <a:avLst/>
          </a:prstGeom>
        </p:spPr>
      </p:pic>
      <p:sp>
        <p:nvSpPr>
          <p:cNvPr id="5" name="Text Box 4"/>
          <p:cNvSpPr txBox="1"/>
          <p:nvPr/>
        </p:nvSpPr>
        <p:spPr>
          <a:xfrm>
            <a:off x="395605" y="3789045"/>
            <a:ext cx="8582025" cy="2468245"/>
          </a:xfrm>
          <a:prstGeom prst="rect">
            <a:avLst/>
          </a:prstGeom>
        </p:spPr>
        <p:txBody>
          <a:bodyPr>
            <a:noAutofit/>
          </a:bodyPr>
          <a:p>
            <a:pPr algn="just"/>
            <a:r>
              <a:rPr sz="1800">
                <a:solidFill>
                  <a:srgbClr val="000000"/>
                </a:solidFill>
                <a:latin typeface="MinionPro"/>
                <a:ea typeface="MinionPro"/>
              </a:rPr>
              <a:t>T</a:t>
            </a:r>
            <a:r>
              <a:rPr sz="1800">
                <a:solidFill>
                  <a:srgbClr val="000000"/>
                </a:solidFill>
                <a:latin typeface="Times New Roman" panose="02020603050405020304" charset="0"/>
                <a:ea typeface="MinionPro"/>
                <a:cs typeface="Times New Roman" panose="02020603050405020304" charset="0"/>
              </a:rPr>
              <a:t>he term </a:t>
            </a:r>
            <a:r>
              <a:rPr sz="1800" b="1" i="1">
                <a:solidFill>
                  <a:srgbClr val="000000"/>
                </a:solidFill>
                <a:latin typeface="Times New Roman" panose="02020603050405020304" charset="0"/>
                <a:ea typeface="MinionPro-It"/>
                <a:cs typeface="Times New Roman" panose="02020603050405020304" charset="0"/>
              </a:rPr>
              <a:t>stream</a:t>
            </a:r>
            <a:r>
              <a:rPr sz="1800">
                <a:solidFill>
                  <a:srgbClr val="000000"/>
                </a:solidFill>
                <a:latin typeface="Times New Roman" panose="02020603050405020304" charset="0"/>
                <a:ea typeface="MinionPro"/>
                <a:cs typeface="Times New Roman" panose="02020603050405020304" charset="0"/>
              </a:rPr>
              <a:t> is often used when discussing data within systems like Kafka. Most often, a stream is considered to be a single topic of data, regardless of the number of partitions. </a:t>
            </a:r>
            <a:endParaRPr sz="1800">
              <a:solidFill>
                <a:srgbClr val="000000"/>
              </a:solidFill>
              <a:latin typeface="Times New Roman" panose="02020603050405020304" charset="0"/>
              <a:ea typeface="MinionPro"/>
              <a:cs typeface="Times New Roman" panose="02020603050405020304" charset="0"/>
            </a:endParaRPr>
          </a:p>
          <a:p>
            <a:pPr algn="just"/>
            <a:endParaRPr sz="1800">
              <a:solidFill>
                <a:srgbClr val="000000"/>
              </a:solidFill>
              <a:latin typeface="Times New Roman" panose="02020603050405020304" charset="0"/>
              <a:ea typeface="MinionPro"/>
              <a:cs typeface="Times New Roman" panose="02020603050405020304" charset="0"/>
            </a:endParaRPr>
          </a:p>
          <a:p>
            <a:pPr algn="just"/>
            <a:r>
              <a:rPr sz="1800">
                <a:solidFill>
                  <a:srgbClr val="000000"/>
                </a:solidFill>
                <a:latin typeface="Times New Roman" panose="02020603050405020304" charset="0"/>
                <a:ea typeface="MinionPro"/>
                <a:cs typeface="Times New Roman" panose="02020603050405020304" charset="0"/>
              </a:rPr>
              <a:t>This represents a single stream of data moving from the producers to the consumers. This way of referring to messages is most common when discussing stream processing, which is when frameworks—some of which are Kafka Streams, Apache Samza, and Storm—operate on the messages in real time. </a:t>
            </a:r>
            <a:endParaRPr sz="1800">
              <a:solidFill>
                <a:srgbClr val="000000"/>
              </a:solidFill>
              <a:latin typeface="Times New Roman" panose="02020603050405020304" charset="0"/>
              <a:ea typeface="MinionPro"/>
              <a:cs typeface="Times New Roman" panose="02020603050405020304" charset="0"/>
            </a:endParaRPr>
          </a:p>
          <a:p>
            <a:pPr algn="just"/>
            <a:endParaRPr sz="1800">
              <a:solidFill>
                <a:srgbClr val="000000"/>
              </a:solidFill>
              <a:latin typeface="Times New Roman" panose="02020603050405020304" charset="0"/>
              <a:ea typeface="MinionPro"/>
              <a:cs typeface="Times New Roman" panose="02020603050405020304" charset="0"/>
            </a:endParaRPr>
          </a:p>
          <a:p>
            <a:pPr algn="just"/>
            <a:r>
              <a:rPr sz="1800">
                <a:solidFill>
                  <a:srgbClr val="000000"/>
                </a:solidFill>
                <a:latin typeface="Times New Roman" panose="02020603050405020304" charset="0"/>
                <a:ea typeface="MinionPro"/>
                <a:cs typeface="Times New Roman" panose="02020603050405020304" charset="0"/>
              </a:rPr>
              <a:t>This method of operation can be compared to the way offline frameworks, namely Hadoop, are designed to work on bulk data at a later time</a:t>
            </a:r>
            <a:endParaRPr sz="1800">
              <a:solidFill>
                <a:srgbClr val="000000"/>
              </a:solidFill>
              <a:latin typeface="Times New Roman" panose="02020603050405020304" charset="0"/>
              <a:ea typeface="MinionPro"/>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Producers and Consumers</a:t>
            </a:r>
            <a:endParaRPr lang="en-US"/>
          </a:p>
        </p:txBody>
      </p:sp>
      <p:sp>
        <p:nvSpPr>
          <p:cNvPr id="3" name="Content Placeholder 2"/>
          <p:cNvSpPr>
            <a:spLocks noGrp="1"/>
          </p:cNvSpPr>
          <p:nvPr>
            <p:ph idx="1"/>
          </p:nvPr>
        </p:nvSpPr>
        <p:spPr>
          <a:xfrm>
            <a:off x="467995" y="1340485"/>
            <a:ext cx="8229600" cy="5224145"/>
          </a:xfrm>
        </p:spPr>
        <p:txBody>
          <a:bodyPr/>
          <a:p>
            <a:pPr algn="just"/>
            <a:r>
              <a:rPr lang="en-US" sz="2000"/>
              <a:t>Kafka clients are users of the system, and there are two basic types: producers and consumers. There are also advanced client APIs—Kafka Connect API for data integration and Kafka Streams for stream processing. The advanced clients use producers and consumers as building blocks and provide higher-level functionality on top.</a:t>
            </a:r>
            <a:endParaRPr lang="en-US" sz="2000"/>
          </a:p>
          <a:p>
            <a:pPr algn="just"/>
            <a:endParaRPr lang="en-US" sz="2000"/>
          </a:p>
          <a:p>
            <a:pPr algn="just"/>
            <a:r>
              <a:rPr lang="en-US" sz="2000"/>
              <a:t>Producers create new messages. In other publish/subscribe systems, these may be called publishers or writers. In general, a message will be produced to a specific topic.</a:t>
            </a:r>
            <a:endParaRPr lang="en-US" sz="2000"/>
          </a:p>
          <a:p>
            <a:pPr algn="just"/>
            <a:endParaRPr lang="en-US" sz="2000"/>
          </a:p>
          <a:p>
            <a:pPr algn="just"/>
            <a:r>
              <a:rPr lang="en-US" sz="2000"/>
              <a:t>By default, the producer does not care what partition a specific message is written to and will balance messages over all partitions of a topic evenly</a:t>
            </a: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332740"/>
            <a:ext cx="8229600" cy="4525963"/>
          </a:xfrm>
        </p:spPr>
        <p:txBody>
          <a:bodyPr/>
          <a:p>
            <a:pPr algn="just"/>
            <a:r>
              <a:rPr lang="en-US" sz="2400"/>
              <a:t>Consumers read messages. In other publish/subscribe systems, these clients may be called subscribers or readers. The consumer subscribes to one or more topics and reads the messages in the order in which they were produced.</a:t>
            </a:r>
            <a:endParaRPr lang="en-US" sz="2400"/>
          </a:p>
        </p:txBody>
      </p:sp>
      <p:pic>
        <p:nvPicPr>
          <p:cNvPr id="4" name="Picture 3"/>
          <p:cNvPicPr>
            <a:picLocks noChangeAspect="1"/>
          </p:cNvPicPr>
          <p:nvPr/>
        </p:nvPicPr>
        <p:blipFill>
          <a:blip r:embed="rId1"/>
          <a:stretch>
            <a:fillRect/>
          </a:stretch>
        </p:blipFill>
        <p:spPr>
          <a:xfrm>
            <a:off x="457200" y="2493010"/>
            <a:ext cx="8772525" cy="3895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2140" y="-317"/>
            <a:ext cx="8229600" cy="1143000"/>
          </a:xfrm>
        </p:spPr>
        <p:txBody>
          <a:bodyPr/>
          <a:p>
            <a:r>
              <a:rPr lang="en-US" b="1">
                <a:sym typeface="+mn-ea"/>
              </a:rPr>
              <a:t>Brokers and Clusters</a:t>
            </a:r>
            <a:endParaRPr lang="en-US" b="1"/>
          </a:p>
        </p:txBody>
      </p:sp>
      <p:sp>
        <p:nvSpPr>
          <p:cNvPr id="3" name="Content Placeholder 2"/>
          <p:cNvSpPr>
            <a:spLocks noGrp="1"/>
          </p:cNvSpPr>
          <p:nvPr>
            <p:ph idx="1"/>
          </p:nvPr>
        </p:nvSpPr>
        <p:spPr>
          <a:xfrm>
            <a:off x="457200" y="1125220"/>
            <a:ext cx="8229600" cy="5041900"/>
          </a:xfrm>
        </p:spPr>
        <p:txBody>
          <a:bodyPr/>
          <a:p>
            <a:pPr algn="just"/>
            <a:r>
              <a:rPr lang="en-US" sz="2000"/>
              <a:t>A single Kafka server is called a </a:t>
            </a:r>
            <a:r>
              <a:rPr lang="en-US" sz="2000" b="1"/>
              <a:t>broker.</a:t>
            </a:r>
            <a:r>
              <a:rPr lang="en-US" sz="2000"/>
              <a:t> The broker receives messages from producers, assigns offsets to them, and commits the messages to storage on disk. </a:t>
            </a:r>
            <a:endParaRPr lang="en-US" sz="2000"/>
          </a:p>
          <a:p>
            <a:pPr algn="just"/>
            <a:endParaRPr lang="en-US" sz="2000"/>
          </a:p>
          <a:p>
            <a:pPr algn="just"/>
            <a:r>
              <a:rPr lang="en-US" sz="2000"/>
              <a:t>It also servicesconsumers, responding to fetch requests for partitions and responding with the messages that have been committed to disk. Depending on the specific hardware and its performance characteristics, a single broker can easily handle thousands of partitions and millions of messages per second.</a:t>
            </a:r>
            <a:endParaRPr lang="en-US" sz="2000"/>
          </a:p>
          <a:p>
            <a:pPr algn="just"/>
            <a:endParaRPr lang="en-US" sz="2000"/>
          </a:p>
          <a:p>
            <a:pPr algn="just"/>
            <a:r>
              <a:rPr lang="en-US" sz="2000"/>
              <a:t>Kafka brokers are designed to operate as part of a </a:t>
            </a:r>
            <a:r>
              <a:rPr lang="en-US" sz="2000" b="1"/>
              <a:t>cluster</a:t>
            </a:r>
            <a:r>
              <a:rPr lang="en-US" sz="2000"/>
              <a:t>. Within a cluster of brokers,one broker will also function as the cluster controller (elected automatically from the live members of the cluster).</a:t>
            </a: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1894840"/>
            <a:ext cx="8229600" cy="39363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What is Stream Processing?</a:t>
            </a:r>
            <a:endParaRPr lang="en-US"/>
          </a:p>
        </p:txBody>
      </p:sp>
      <p:sp>
        <p:nvSpPr>
          <p:cNvPr id="3" name="Content Placeholder 2"/>
          <p:cNvSpPr>
            <a:spLocks noGrp="1"/>
          </p:cNvSpPr>
          <p:nvPr>
            <p:ph idx="1"/>
          </p:nvPr>
        </p:nvSpPr>
        <p:spPr/>
        <p:txBody>
          <a:bodyPr/>
          <a:p>
            <a:pPr marL="0" indent="0" algn="just">
              <a:buNone/>
            </a:pPr>
            <a:r>
              <a:rPr lang="en-US" sz="2000"/>
              <a:t>Spark Streaming, which focuses on processing data streams in real time.</a:t>
            </a:r>
            <a:endParaRPr lang="en-US" sz="2000"/>
          </a:p>
          <a:p>
            <a:pPr marL="0" indent="0" algn="just">
              <a:buNone/>
            </a:pPr>
            <a:endParaRPr lang="en-US" sz="2000"/>
          </a:p>
          <a:p>
            <a:pPr algn="just"/>
            <a:r>
              <a:rPr lang="en-US" sz="2000"/>
              <a:t>A data stream is a continuous sequence of records. Common examples include activity stream data from a web or mobile application, time-stamped log data, transactional data, and event streams from sensor or device networks.</a:t>
            </a:r>
            <a:endParaRPr lang="en-US" sz="2000"/>
          </a:p>
          <a:p>
            <a:pPr algn="just"/>
            <a:endParaRPr lang="en-US" sz="2000"/>
          </a:p>
          <a:p>
            <a:pPr algn="just"/>
            <a:r>
              <a:rPr lang="en-US" sz="2000"/>
              <a:t>The batch processing approach typically involves saving the data stream to an intermediate storage system (for example, HDFS or a database) and running a batch process on the saved data. In order to generate up-to-date results, the batch process must be run periodically (for example, daily, hourly, or even every few minutes) on the latest data available.</a:t>
            </a:r>
            <a:endParaRPr 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Kafka?</a:t>
            </a:r>
            <a:endParaRPr lang="en-US"/>
          </a:p>
        </p:txBody>
      </p:sp>
      <p:sp>
        <p:nvSpPr>
          <p:cNvPr id="3" name="Content Placeholder 2"/>
          <p:cNvSpPr>
            <a:spLocks noGrp="1"/>
          </p:cNvSpPr>
          <p:nvPr>
            <p:ph idx="1"/>
          </p:nvPr>
        </p:nvSpPr>
        <p:spPr/>
        <p:txBody>
          <a:bodyPr/>
          <a:p>
            <a:r>
              <a:rPr lang="en-US"/>
              <a:t>Multiple Producers</a:t>
            </a:r>
            <a:endParaRPr lang="en-US"/>
          </a:p>
          <a:p>
            <a:r>
              <a:rPr lang="en-US"/>
              <a:t>Multiple Consumers</a:t>
            </a:r>
            <a:endParaRPr lang="en-US"/>
          </a:p>
          <a:p>
            <a:r>
              <a:rPr lang="en-US"/>
              <a:t>Disk-Based Retention</a:t>
            </a:r>
            <a:endParaRPr lang="en-US"/>
          </a:p>
          <a:p>
            <a:r>
              <a:rPr lang="en-US"/>
              <a:t>Scalable</a:t>
            </a:r>
            <a:endParaRPr lang="en-US"/>
          </a:p>
          <a:p>
            <a:r>
              <a:rPr lang="en-US"/>
              <a:t>High Performence </a:t>
            </a:r>
            <a:endParaRPr lang="en-US"/>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ECO SYSTEM</a:t>
            </a:r>
            <a:br>
              <a:rPr lang="en-US"/>
            </a:br>
            <a:endParaRPr lang="en-US"/>
          </a:p>
        </p:txBody>
      </p:sp>
      <p:pic>
        <p:nvPicPr>
          <p:cNvPr id="4" name="Content Placeholder 3"/>
          <p:cNvPicPr>
            <a:picLocks noChangeAspect="1"/>
          </p:cNvPicPr>
          <p:nvPr>
            <p:ph idx="1"/>
          </p:nvPr>
        </p:nvPicPr>
        <p:blipFill>
          <a:blip r:embed="rId1"/>
          <a:stretch>
            <a:fillRect/>
          </a:stretch>
        </p:blipFill>
        <p:spPr>
          <a:xfrm>
            <a:off x="828040" y="1165860"/>
            <a:ext cx="7478395" cy="45262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000" b="1"/>
              <a:t>https://kafka.apache.org/11/documentation/streams/architecture</a:t>
            </a:r>
            <a:endParaRPr lang="en-US" sz="2000" b="1"/>
          </a:p>
        </p:txBody>
      </p:sp>
      <p:pic>
        <p:nvPicPr>
          <p:cNvPr id="4" name="Content Placeholder 3"/>
          <p:cNvPicPr>
            <a:picLocks noChangeAspect="1"/>
          </p:cNvPicPr>
          <p:nvPr>
            <p:ph idx="1"/>
          </p:nvPr>
        </p:nvPicPr>
        <p:blipFill>
          <a:blip r:embed="rId1"/>
          <a:stretch>
            <a:fillRect/>
          </a:stretch>
        </p:blipFill>
        <p:spPr>
          <a:xfrm>
            <a:off x="827405" y="1120775"/>
            <a:ext cx="7296150" cy="50590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96595"/>
          </a:xfrm>
        </p:spPr>
        <p:txBody>
          <a:bodyPr/>
          <a:p>
            <a:r>
              <a:rPr lang="en-US" sz="2800" b="1">
                <a:sym typeface="+mn-ea"/>
              </a:rPr>
              <a:t>How does Kafka's architecture integrate different model</a:t>
            </a:r>
            <a:r>
              <a:rPr lang="en-US" sz="2000" b="1">
                <a:sym typeface="+mn-ea"/>
              </a:rPr>
              <a:t>s</a:t>
            </a:r>
            <a:r>
              <a:rPr lang="en-US" sz="2800" b="1">
                <a:sym typeface="+mn-ea"/>
              </a:rPr>
              <a:t>?</a:t>
            </a:r>
            <a:endParaRPr lang="en-US" sz="2800" b="1">
              <a:sym typeface="+mn-ea"/>
            </a:endParaRPr>
          </a:p>
        </p:txBody>
      </p:sp>
      <p:sp>
        <p:nvSpPr>
          <p:cNvPr id="3" name="Content Placeholder 2"/>
          <p:cNvSpPr>
            <a:spLocks noGrp="1"/>
          </p:cNvSpPr>
          <p:nvPr>
            <p:ph idx="1"/>
          </p:nvPr>
        </p:nvSpPr>
        <p:spPr>
          <a:xfrm>
            <a:off x="179705" y="1124585"/>
            <a:ext cx="8585835" cy="5071110"/>
          </a:xfrm>
        </p:spPr>
        <p:txBody>
          <a:bodyPr/>
          <a:p>
            <a:pPr algn="just"/>
            <a:r>
              <a:rPr lang="en-US" sz="2400"/>
              <a:t>Kafka remedies the two different models by publishing records to different topics. Each topic has a partitioned log, which is a structured commit log that keeps track of all records in order and appends new ones in real time.</a:t>
            </a:r>
            <a:endParaRPr lang="en-US" sz="2400"/>
          </a:p>
          <a:p>
            <a:pPr algn="just"/>
            <a:r>
              <a:rPr lang="en-US" sz="2400"/>
              <a:t> These partitions are distributed and replicated across multiple servers, allowing for high scalability, fault-tolerance, and parallelism. Each consumer is assigned a partition in the topic, which allows for multi-subscribers while maintaining the order of the data.</a:t>
            </a:r>
            <a:endParaRPr lang="en-US" sz="2400"/>
          </a:p>
          <a:p>
            <a:pPr algn="just"/>
            <a:r>
              <a:rPr lang="en-US" sz="2400"/>
              <a:t> By combining these messaging models, Kafka offers the benefits of both. Kafka also acts as a very scalable and fault-tolerant storage system by writing and replicating all data to disk. By default, Kafka keeps data stored on disk until it runs out of space, but the user can also set a retention limit. </a:t>
            </a:r>
            <a:endParaRPr 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Apache Kafka</a:t>
            </a:r>
            <a:endParaRPr lang="en-US"/>
          </a:p>
        </p:txBody>
      </p:sp>
      <p:sp>
        <p:nvSpPr>
          <p:cNvPr id="3" name="Content Placeholder 2"/>
          <p:cNvSpPr>
            <a:spLocks noGrp="1"/>
          </p:cNvSpPr>
          <p:nvPr>
            <p:ph idx="1"/>
          </p:nvPr>
        </p:nvSpPr>
        <p:spPr>
          <a:xfrm>
            <a:off x="457200" y="1600200"/>
            <a:ext cx="8544560" cy="4526280"/>
          </a:xfrm>
        </p:spPr>
        <p:txBody>
          <a:bodyPr/>
          <a:p>
            <a:pPr marL="0" indent="0" algn="just">
              <a:buNone/>
            </a:pPr>
            <a:r>
              <a:rPr lang="en-US"/>
              <a:t>Apache Kafka is an </a:t>
            </a:r>
            <a:r>
              <a:rPr lang="en-US" b="1"/>
              <a:t>open-source distributed event streaming </a:t>
            </a:r>
            <a:r>
              <a:rPr lang="en-US"/>
              <a:t>platform used by thousands of companies for high-performance data pipelines, streaming analytics, data integration, and mission-critical applications.</a:t>
            </a:r>
            <a:endParaRPr lang="en-US"/>
          </a:p>
          <a:p>
            <a:pPr algn="just"/>
            <a:r>
              <a:rPr lang="en-US" b="1"/>
              <a:t>Publish/Subscribe </a:t>
            </a:r>
            <a:endParaRPr lang="en-US" b="1"/>
          </a:p>
          <a:p>
            <a:pPr algn="just"/>
            <a:r>
              <a:rPr lang="en-US" b="1"/>
              <a:t>Fire-Forget</a:t>
            </a:r>
            <a:endParaRPr lang="en-US" b="1"/>
          </a:p>
          <a:p>
            <a:pPr algn="just"/>
            <a:r>
              <a:rPr lang="en-US" b="1"/>
              <a:t>Push-Pull </a:t>
            </a:r>
            <a:endParaRPr lang="en-US" b="1"/>
          </a:p>
          <a:p>
            <a:pPr algn="just"/>
            <a:endParaRPr 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EVENT BASED</a:t>
            </a:r>
            <a:endParaRPr lang="en-US"/>
          </a:p>
        </p:txBody>
      </p:sp>
      <p:sp>
        <p:nvSpPr>
          <p:cNvPr id="3" name="Content Placeholder 2"/>
          <p:cNvSpPr>
            <a:spLocks noGrp="1"/>
          </p:cNvSpPr>
          <p:nvPr>
            <p:ph idx="1"/>
          </p:nvPr>
        </p:nvSpPr>
        <p:spPr/>
        <p:txBody>
          <a:bodyPr/>
          <a:p>
            <a:r>
              <a:rPr lang="en-US" b="1"/>
              <a:t>Web Portal   data driven    </a:t>
            </a:r>
            <a:r>
              <a:rPr lang="en-US"/>
              <a:t>   </a:t>
            </a:r>
            <a:endParaRPr lang="en-US"/>
          </a:p>
          <a:p>
            <a:pPr lvl="8"/>
            <a:r>
              <a:rPr lang="en-US" sz="3200" b="1"/>
              <a:t>Event Based </a:t>
            </a:r>
            <a:endParaRPr lang="en-US" sz="3200" b="1"/>
          </a:p>
          <a:p>
            <a:endParaRPr lang="en-US"/>
          </a:p>
          <a:p>
            <a:endParaRPr lang="en-US"/>
          </a:p>
        </p:txBody>
      </p:sp>
      <p:pic>
        <p:nvPicPr>
          <p:cNvPr id="4" name="Picture 3"/>
          <p:cNvPicPr>
            <a:picLocks noChangeAspect="1"/>
          </p:cNvPicPr>
          <p:nvPr/>
        </p:nvPicPr>
        <p:blipFill>
          <a:blip r:embed="rId1"/>
          <a:stretch>
            <a:fillRect/>
          </a:stretch>
        </p:blipFill>
        <p:spPr>
          <a:xfrm>
            <a:off x="755650" y="2924810"/>
            <a:ext cx="3705225" cy="2266950"/>
          </a:xfrm>
          <a:prstGeom prst="rect">
            <a:avLst/>
          </a:prstGeom>
        </p:spPr>
      </p:pic>
      <p:pic>
        <p:nvPicPr>
          <p:cNvPr id="5" name="Picture 4"/>
          <p:cNvPicPr>
            <a:picLocks noChangeAspect="1"/>
          </p:cNvPicPr>
          <p:nvPr/>
        </p:nvPicPr>
        <p:blipFill>
          <a:blip r:embed="rId2"/>
          <a:stretch>
            <a:fillRect/>
          </a:stretch>
        </p:blipFill>
        <p:spPr>
          <a:xfrm>
            <a:off x="5147945" y="2924810"/>
            <a:ext cx="3396615" cy="3140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523240"/>
          </a:xfrm>
        </p:spPr>
        <p:txBody>
          <a:bodyPr/>
          <a:p>
            <a:r>
              <a:rPr lang="en-US" b="1"/>
              <a:t>Key Concepts of Kafka</a:t>
            </a:r>
            <a:endParaRPr lang="en-US" b="1"/>
          </a:p>
        </p:txBody>
      </p:sp>
      <p:sp>
        <p:nvSpPr>
          <p:cNvPr id="3" name="Content Placeholder 2"/>
          <p:cNvSpPr>
            <a:spLocks noGrp="1"/>
          </p:cNvSpPr>
          <p:nvPr>
            <p:ph idx="1"/>
          </p:nvPr>
        </p:nvSpPr>
        <p:spPr>
          <a:xfrm>
            <a:off x="457200" y="1124585"/>
            <a:ext cx="8229600" cy="5356225"/>
          </a:xfrm>
        </p:spPr>
        <p:txBody>
          <a:bodyPr/>
          <a:p>
            <a:r>
              <a:rPr lang="en-US"/>
              <a:t>Log Commit </a:t>
            </a:r>
            <a:endParaRPr lang="en-US"/>
          </a:p>
          <a:p>
            <a:r>
              <a:rPr lang="en-US"/>
              <a:t>Message : Smallest Unit in Kafka (buy a item)</a:t>
            </a:r>
            <a:endParaRPr lang="en-US"/>
          </a:p>
          <a:p>
            <a:r>
              <a:rPr lang="en-US"/>
              <a:t>Topic  eg:  Customer may have multple partitions</a:t>
            </a:r>
            <a:endParaRPr lang="en-US"/>
          </a:p>
          <a:p>
            <a:r>
              <a:rPr lang="en-US"/>
              <a:t>Partition -view(events can be sequenced in the same applicationonly )</a:t>
            </a:r>
            <a:endParaRPr lang="en-US"/>
          </a:p>
          <a:p>
            <a:r>
              <a:rPr lang="en-US"/>
              <a:t>kafka cluster </a:t>
            </a:r>
            <a:endParaRPr lang="en-US"/>
          </a:p>
          <a:p>
            <a:r>
              <a:rPr lang="en-US"/>
              <a:t>kafka broker  </a:t>
            </a:r>
            <a:endParaRPr lang="en-US"/>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t="3185" b="2960"/>
          <a:stretch>
            <a:fillRect/>
          </a:stretch>
        </p:blipFill>
        <p:spPr>
          <a:xfrm>
            <a:off x="611505" y="1233805"/>
            <a:ext cx="8046085" cy="44272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39750" y="980440"/>
            <a:ext cx="8229600" cy="36766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Semantics</a:t>
            </a:r>
            <a:endParaRPr lang="en-US"/>
          </a:p>
        </p:txBody>
      </p:sp>
      <p:sp>
        <p:nvSpPr>
          <p:cNvPr id="3" name="Content Placeholder 2"/>
          <p:cNvSpPr>
            <a:spLocks noGrp="1"/>
          </p:cNvSpPr>
          <p:nvPr>
            <p:ph idx="1"/>
          </p:nvPr>
        </p:nvSpPr>
        <p:spPr/>
        <p:txBody>
          <a:bodyPr/>
          <a:p>
            <a:r>
              <a:rPr lang="en-US"/>
              <a:t>Exactly Once</a:t>
            </a:r>
            <a:endParaRPr lang="en-US"/>
          </a:p>
          <a:p>
            <a:endParaRPr lang="en-US"/>
          </a:p>
          <a:p>
            <a:endParaRPr lang="en-US"/>
          </a:p>
          <a:p>
            <a:r>
              <a:rPr lang="en-US"/>
              <a:t>Atleast Once</a:t>
            </a:r>
            <a:endParaRPr lang="en-US"/>
          </a:p>
          <a:p>
            <a:endParaRPr lang="en-US"/>
          </a:p>
          <a:p>
            <a:endParaRPr lang="en-US"/>
          </a:p>
          <a:p>
            <a:r>
              <a:rPr lang="en-US"/>
              <a:t>Atmost Once </a:t>
            </a:r>
            <a:endParaRPr lang="en-US"/>
          </a:p>
          <a:p>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An introduction to Spark Streaming</a:t>
            </a:r>
            <a:endParaRPr lang="en-US"/>
          </a:p>
        </p:txBody>
      </p:sp>
      <p:sp>
        <p:nvSpPr>
          <p:cNvPr id="3" name="Content Placeholder 2"/>
          <p:cNvSpPr>
            <a:spLocks noGrp="1"/>
          </p:cNvSpPr>
          <p:nvPr>
            <p:ph idx="1"/>
          </p:nvPr>
        </p:nvSpPr>
        <p:spPr>
          <a:xfrm>
            <a:off x="457200" y="1600200"/>
            <a:ext cx="8616950" cy="4526280"/>
          </a:xfrm>
        </p:spPr>
        <p:txBody>
          <a:bodyPr/>
          <a:p>
            <a:pPr marL="0" indent="0">
              <a:buNone/>
            </a:pPr>
            <a:r>
              <a:rPr lang="en-US" sz="2400"/>
              <a:t>Two of the most common ones are as follows:</a:t>
            </a:r>
            <a:endParaRPr lang="en-US" sz="2400"/>
          </a:p>
          <a:p>
            <a:pPr marL="0" indent="0">
              <a:buNone/>
            </a:pPr>
            <a:endParaRPr lang="en-US" sz="2400"/>
          </a:p>
          <a:p>
            <a:r>
              <a:rPr lang="en-US" sz="2400"/>
              <a:t> Treat each record individually and process it as soon as it is seen.</a:t>
            </a:r>
            <a:endParaRPr lang="en-US" sz="2400"/>
          </a:p>
          <a:p>
            <a:endParaRPr lang="en-US" sz="2400"/>
          </a:p>
          <a:p>
            <a:r>
              <a:rPr lang="en-US" sz="2400"/>
              <a:t>Combine multiple records into mini-batches. These mini-batches can be delineated either by time or by the number of records in a batch</a:t>
            </a:r>
            <a:endParaRPr 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081405" y="476250"/>
            <a:ext cx="7482840" cy="49949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611505" y="980440"/>
            <a:ext cx="7621905" cy="50920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l="8083" t="5738" r="3026" b="7730"/>
          <a:stretch>
            <a:fillRect/>
          </a:stretch>
        </p:blipFill>
        <p:spPr>
          <a:xfrm>
            <a:off x="997585" y="1700530"/>
            <a:ext cx="7149465" cy="3916680"/>
          </a:xfrm>
          <a:prstGeom prst="rect">
            <a:avLst/>
          </a:prstGeom>
        </p:spPr>
      </p:pic>
      <p:sp>
        <p:nvSpPr>
          <p:cNvPr id="5" name="Rounded Rectangle 4"/>
          <p:cNvSpPr/>
          <p:nvPr/>
        </p:nvSpPr>
        <p:spPr>
          <a:xfrm>
            <a:off x="755650" y="3018155"/>
            <a:ext cx="2470150" cy="2664460"/>
          </a:xfrm>
          <a:prstGeom prst="roundRect">
            <a:avLst/>
          </a:prstGeom>
          <a:solidFill>
            <a:schemeClr val="accent6">
              <a:lumMod val="40000"/>
              <a:lumOff val="60000"/>
            </a:schemeClr>
          </a:solidFill>
        </p:spPr>
        <p:style>
          <a:lnRef idx="0">
            <a:srgbClr val="FFFFFF"/>
          </a:lnRef>
          <a:fillRef idx="2">
            <a:schemeClr val="accent2"/>
          </a:fillRef>
          <a:effectRef idx="1">
            <a:schemeClr val="accent2"/>
          </a:effectRef>
          <a:fontRef idx="minor">
            <a:schemeClr val="lt1"/>
          </a:fontRef>
        </p:style>
        <p:txBody>
          <a:bodyPr rtlCol="0" anchor="ctr"/>
          <a:p>
            <a:pPr algn="ctr"/>
            <a:r>
              <a:rPr lang="en-US"/>
              <a:t>Producer</a:t>
            </a:r>
            <a:endParaRPr lang="en-US"/>
          </a:p>
        </p:txBody>
      </p:sp>
      <p:sp>
        <p:nvSpPr>
          <p:cNvPr id="6" name="Rounded Rectangle 5"/>
          <p:cNvSpPr/>
          <p:nvPr/>
        </p:nvSpPr>
        <p:spPr>
          <a:xfrm>
            <a:off x="6300470" y="4312920"/>
            <a:ext cx="1967230" cy="1767840"/>
          </a:xfrm>
          <a:prstGeom prst="roundRect">
            <a:avLst/>
          </a:prstGeom>
        </p:spPr>
        <p:style>
          <a:lnRef idx="2">
            <a:schemeClr val="accent1"/>
          </a:lnRef>
          <a:fillRef idx="2">
            <a:schemeClr val="accent1"/>
          </a:fillRef>
          <a:effectRef idx="0">
            <a:srgbClr val="FFFFFF"/>
          </a:effectRef>
          <a:fontRef idx="minor">
            <a:schemeClr val="dk1"/>
          </a:fontRef>
        </p:style>
        <p:txBody>
          <a:bodyPr rtlCol="0" anchor="ctr"/>
          <a:p>
            <a:pPr algn="ctr"/>
            <a:r>
              <a:rPr lang="en-US"/>
              <a:t>Verifying from all the Brokers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Exactly-Once Semantics (EOS)</a:t>
            </a:r>
            <a:endParaRPr lang="en-US"/>
          </a:p>
        </p:txBody>
      </p:sp>
      <p:sp>
        <p:nvSpPr>
          <p:cNvPr id="3" name="Content Placeholder 2"/>
          <p:cNvSpPr>
            <a:spLocks noGrp="1"/>
          </p:cNvSpPr>
          <p:nvPr>
            <p:ph idx="1"/>
          </p:nvPr>
        </p:nvSpPr>
        <p:spPr>
          <a:xfrm>
            <a:off x="457200" y="1484630"/>
            <a:ext cx="8546465" cy="5172710"/>
          </a:xfrm>
        </p:spPr>
        <p:txBody>
          <a:bodyPr/>
          <a:p>
            <a:pPr marL="0" indent="0" algn="just">
              <a:buNone/>
            </a:pPr>
            <a:r>
              <a:rPr lang="en-US" sz="2000"/>
              <a:t>Exactly-once semantics (EOS) is a delivery guarantee in Kafka that ensures messages are delivered to consumers exactly once, even if failures or retries occur.</a:t>
            </a:r>
            <a:endParaRPr lang="en-US" sz="2000"/>
          </a:p>
          <a:p>
            <a:pPr marL="0" indent="0" algn="just">
              <a:buNone/>
            </a:pPr>
            <a:r>
              <a:rPr lang="en-US" sz="2000"/>
              <a:t>Use Cases: Ideal for applications where data accuracy and reliability are crucial, such as financial transactions, stock trading, and other critical applications.</a:t>
            </a:r>
            <a:endParaRPr lang="en-US" sz="2000"/>
          </a:p>
          <a:p>
            <a:pPr marL="0" indent="0" algn="just">
              <a:buNone/>
            </a:pPr>
            <a:endParaRPr lang="en-US" sz="2000"/>
          </a:p>
          <a:p>
            <a:pPr algn="just"/>
            <a:endParaRPr lang="en-US" sz="2000"/>
          </a:p>
          <a:p>
            <a:pPr marL="0" indent="0" algn="just">
              <a:buNone/>
            </a:pPr>
            <a:r>
              <a:rPr lang="en-US" sz="2000" b="1"/>
              <a:t>Implementation:</a:t>
            </a:r>
            <a:endParaRPr lang="en-US" sz="2000" b="1"/>
          </a:p>
          <a:p>
            <a:pPr algn="just"/>
            <a:r>
              <a:rPr lang="en-US" sz="2000"/>
              <a:t>Kafka uses unique IDs for messages, allowing it to detect duplicates.</a:t>
            </a:r>
            <a:endParaRPr lang="en-US" sz="2000"/>
          </a:p>
          <a:p>
            <a:pPr algn="just"/>
            <a:r>
              <a:rPr lang="en-US" sz="2000"/>
              <a:t>EOS requires enabling idempotence in the Kafka producer to prevent duplicate message writes on retries.</a:t>
            </a:r>
            <a:endParaRPr lang="en-US" sz="2000"/>
          </a:p>
          <a:p>
            <a:pPr algn="just"/>
            <a:r>
              <a:rPr lang="en-US" sz="2000"/>
              <a:t>Consumers can achieve EOS by committing offsets only after a transaction completes, ensuring messages are processed exactly once.</a:t>
            </a:r>
            <a:endParaRPr lang="en-US"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48335"/>
          </a:xfrm>
        </p:spPr>
        <p:txBody>
          <a:bodyPr/>
          <a:p>
            <a:r>
              <a:rPr lang="en-US">
                <a:sym typeface="+mn-ea"/>
              </a:rPr>
              <a:t>Kafka Transactions</a:t>
            </a:r>
            <a:endParaRPr lang="en-US"/>
          </a:p>
        </p:txBody>
      </p:sp>
      <p:sp>
        <p:nvSpPr>
          <p:cNvPr id="3" name="Content Placeholder 2"/>
          <p:cNvSpPr>
            <a:spLocks noGrp="1"/>
          </p:cNvSpPr>
          <p:nvPr>
            <p:ph idx="1"/>
          </p:nvPr>
        </p:nvSpPr>
        <p:spPr>
          <a:xfrm>
            <a:off x="457200" y="908685"/>
            <a:ext cx="8608695" cy="5756910"/>
          </a:xfrm>
        </p:spPr>
        <p:txBody>
          <a:bodyPr/>
          <a:p>
            <a:pPr marL="0" indent="0" algn="just">
              <a:buNone/>
            </a:pPr>
            <a:r>
              <a:rPr lang="en-US" sz="1600" b="1"/>
              <a:t>Purpose:</a:t>
            </a:r>
            <a:r>
              <a:rPr lang="en-US" sz="1600"/>
              <a:t> Kafka Transactions ensure that a set of messages is either fully written or fully discarded, guaranteeing atomicity in data processing workflows.</a:t>
            </a:r>
            <a:endParaRPr lang="en-US" sz="1600"/>
          </a:p>
          <a:p>
            <a:pPr marL="0" indent="0" algn="just">
              <a:buNone/>
            </a:pPr>
            <a:endParaRPr lang="en-US" sz="1600"/>
          </a:p>
          <a:p>
            <a:pPr marL="0" indent="0" algn="just">
              <a:buNone/>
            </a:pPr>
            <a:r>
              <a:rPr lang="en-US" sz="1600" b="1"/>
              <a:t>Key Components:</a:t>
            </a:r>
            <a:endParaRPr lang="en-US" sz="1600" b="1"/>
          </a:p>
          <a:p>
            <a:pPr algn="just"/>
            <a:r>
              <a:rPr lang="en-US" sz="1600"/>
              <a:t>Producer: Sends messages within a transaction by calling the initTransactions() and beginTransaction() methods.</a:t>
            </a:r>
            <a:endParaRPr lang="en-US" sz="1600"/>
          </a:p>
          <a:p>
            <a:pPr algn="just"/>
            <a:r>
              <a:rPr lang="en-US" sz="1600"/>
              <a:t>Consumer: Processes a batch of messages and only commits the offset when a transaction completes, ensuring messages are processed only once.</a:t>
            </a:r>
            <a:endParaRPr lang="en-US" sz="1600"/>
          </a:p>
          <a:p>
            <a:pPr algn="just"/>
            <a:endParaRPr lang="en-US" sz="1600"/>
          </a:p>
          <a:p>
            <a:pPr marL="0" indent="0" algn="just">
              <a:buNone/>
            </a:pPr>
            <a:r>
              <a:rPr lang="en-US" sz="1600" b="1"/>
              <a:t>Transactional APIs:</a:t>
            </a:r>
            <a:endParaRPr lang="en-US" sz="1600" b="1"/>
          </a:p>
          <a:p>
            <a:pPr algn="just"/>
            <a:r>
              <a:rPr lang="en-US" sz="1600"/>
              <a:t>Kafka provides APIs like beginTransaction, commitTransaction, and abortTransaction.</a:t>
            </a:r>
            <a:endParaRPr lang="en-US" sz="1600"/>
          </a:p>
          <a:p>
            <a:pPr algn="just"/>
            <a:r>
              <a:rPr lang="en-US" sz="1600"/>
              <a:t>A producer can publish multiple messages to multiple partitions in one atomic transaction.</a:t>
            </a:r>
            <a:endParaRPr lang="en-US" sz="1600"/>
          </a:p>
          <a:p>
            <a:pPr marL="0" indent="0" algn="just">
              <a:buNone/>
            </a:pPr>
            <a:r>
              <a:rPr lang="en-US" sz="1600" b="1"/>
              <a:t>Benefits: </a:t>
            </a:r>
            <a:endParaRPr lang="en-US" sz="1600" b="1"/>
          </a:p>
          <a:p>
            <a:pPr algn="just"/>
            <a:r>
              <a:rPr lang="en-US" sz="1600"/>
              <a:t>Useful in ensuring data consistency across Kafka topics and downstream systems.</a:t>
            </a:r>
            <a:endParaRPr lang="en-US" sz="1600"/>
          </a:p>
          <a:p>
            <a:pPr algn="just"/>
            <a:r>
              <a:rPr lang="en-US" sz="1600"/>
              <a:t>Allows creating a single processing unit across multiple topics, ensuring data accuracy and consistency.</a:t>
            </a:r>
            <a:endParaRPr lang="en-US" sz="1600"/>
          </a:p>
          <a:p>
            <a:pPr marL="0" indent="0" algn="just">
              <a:buNone/>
            </a:pPr>
            <a:r>
              <a:rPr lang="en-US" sz="1600" b="1"/>
              <a:t>Limitations:</a:t>
            </a:r>
            <a:endParaRPr lang="en-US" sz="1600" b="1"/>
          </a:p>
          <a:p>
            <a:pPr algn="just"/>
            <a:r>
              <a:rPr lang="en-US" sz="1600"/>
              <a:t>Transactional processing is more resource-intensive and can add latency.</a:t>
            </a:r>
            <a:endParaRPr lang="en-US"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7360" y="188595"/>
            <a:ext cx="8229600" cy="765810"/>
          </a:xfrm>
        </p:spPr>
        <p:txBody>
          <a:bodyPr/>
          <a:p>
            <a:r>
              <a:rPr lang="en-US">
                <a:sym typeface="+mn-ea"/>
              </a:rPr>
              <a:t>Tiered Storage</a:t>
            </a:r>
            <a:endParaRPr lang="en-US"/>
          </a:p>
        </p:txBody>
      </p:sp>
      <p:sp>
        <p:nvSpPr>
          <p:cNvPr id="3" name="Content Placeholder 2"/>
          <p:cNvSpPr>
            <a:spLocks noGrp="1"/>
          </p:cNvSpPr>
          <p:nvPr>
            <p:ph idx="1"/>
          </p:nvPr>
        </p:nvSpPr>
        <p:spPr>
          <a:xfrm>
            <a:off x="539750" y="1124585"/>
            <a:ext cx="8229600" cy="5270500"/>
          </a:xfrm>
        </p:spPr>
        <p:txBody>
          <a:bodyPr/>
          <a:p>
            <a:pPr marL="0" indent="0" algn="just">
              <a:buNone/>
            </a:pPr>
            <a:r>
              <a:rPr lang="en-US" sz="2000" b="1"/>
              <a:t>Definition:</a:t>
            </a:r>
            <a:r>
              <a:rPr lang="en-US" sz="2000"/>
              <a:t> Tiered storage in Kafka allows for the segregation of data across different storage tiers, optimizing for cost and performance.</a:t>
            </a:r>
            <a:endParaRPr lang="en-US" sz="2000"/>
          </a:p>
          <a:p>
            <a:pPr algn="just"/>
            <a:endParaRPr lang="en-US" sz="2000"/>
          </a:p>
          <a:p>
            <a:pPr marL="0" indent="0" algn="just">
              <a:buNone/>
            </a:pPr>
            <a:r>
              <a:rPr lang="en-US" sz="2000" b="1"/>
              <a:t>Motivation:</a:t>
            </a:r>
            <a:r>
              <a:rPr lang="en-US" sz="2000"/>
              <a:t> Kafka stores data in brokers, which may become costly as data grows. Tiered storage allows old data to move to cheaper storage tiers (e.g., cloud storage), keeping only recent data on more expensive, faster storage.</a:t>
            </a:r>
            <a:endParaRPr lang="en-US" sz="2000"/>
          </a:p>
          <a:p>
            <a:pPr marL="0" indent="0" algn="just">
              <a:buNone/>
            </a:pPr>
            <a:endParaRPr lang="en-US" sz="2000" b="1"/>
          </a:p>
          <a:p>
            <a:pPr marL="0" indent="0" algn="just">
              <a:buNone/>
            </a:pPr>
            <a:r>
              <a:rPr lang="en-US" sz="2000" b="1"/>
              <a:t>Key Benefits:</a:t>
            </a:r>
            <a:endParaRPr lang="en-US" sz="2000" b="1"/>
          </a:p>
          <a:p>
            <a:pPr algn="just"/>
            <a:r>
              <a:rPr lang="en-US" sz="2000"/>
              <a:t>Cost Savings: Moves older, less frequently accessed data to cheaper storage.</a:t>
            </a:r>
            <a:endParaRPr lang="en-US" sz="2000"/>
          </a:p>
          <a:p>
            <a:pPr algn="just"/>
            <a:r>
              <a:rPr lang="en-US" sz="2000"/>
              <a:t>Scalability: Kafka can manage longer data retention periods without excessive storage costs.</a:t>
            </a:r>
            <a:endParaRPr lang="en-US" sz="2000"/>
          </a:p>
          <a:p>
            <a:pPr algn="just"/>
            <a:r>
              <a:rPr lang="en-US" sz="2000"/>
              <a:t>Enhanced Performance: Reduces load on primary storage, improving performance for recent data access.</a:t>
            </a:r>
            <a:endParaRPr 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7360" y="764540"/>
            <a:ext cx="8229600" cy="4525963"/>
          </a:xfrm>
        </p:spPr>
        <p:txBody>
          <a:bodyPr/>
          <a:p>
            <a:pPr marL="0" indent="0">
              <a:buNone/>
            </a:pPr>
            <a:r>
              <a:rPr lang="en-US" b="1"/>
              <a:t>How it Works:</a:t>
            </a:r>
            <a:endParaRPr lang="en-US" b="1"/>
          </a:p>
          <a:p>
            <a:pPr algn="just"/>
            <a:r>
              <a:rPr lang="en-US"/>
              <a:t>Kafka uses policies to automatically transition data between hot (frequently accessed) and cold (infrequently accessed) storage.</a:t>
            </a:r>
            <a:endParaRPr lang="en-US"/>
          </a:p>
          <a:p>
            <a:pPr algn="just"/>
            <a:endParaRPr lang="en-US"/>
          </a:p>
          <a:p>
            <a:pPr algn="just"/>
            <a:r>
              <a:rPr lang="en-US"/>
              <a:t>Popular implementations include S3 and other cloud-based storage solutions for older data.</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Storage </a:t>
            </a:r>
            <a:br>
              <a:rPr lang="en-US"/>
            </a:br>
            <a:endParaRPr lang="en-US"/>
          </a:p>
        </p:txBody>
      </p:sp>
      <p:sp>
        <p:nvSpPr>
          <p:cNvPr id="3" name="Content Placeholder 2"/>
          <p:cNvSpPr>
            <a:spLocks noGrp="1"/>
          </p:cNvSpPr>
          <p:nvPr>
            <p:ph idx="1"/>
          </p:nvPr>
        </p:nvSpPr>
        <p:spPr>
          <a:xfrm>
            <a:off x="323850" y="980440"/>
            <a:ext cx="8229600" cy="4525963"/>
          </a:xfrm>
        </p:spPr>
        <p:txBody>
          <a:bodyPr/>
          <a:p>
            <a:r>
              <a:rPr lang="en-US"/>
              <a:t>File System -for storage </a:t>
            </a:r>
            <a:endParaRPr lang="en-US"/>
          </a:p>
        </p:txBody>
      </p:sp>
      <p:pic>
        <p:nvPicPr>
          <p:cNvPr id="4" name="Picture 3"/>
          <p:cNvPicPr>
            <a:picLocks noChangeAspect="1"/>
          </p:cNvPicPr>
          <p:nvPr/>
        </p:nvPicPr>
        <p:blipFill>
          <a:blip r:embed="rId1"/>
          <a:stretch>
            <a:fillRect/>
          </a:stretch>
        </p:blipFill>
        <p:spPr>
          <a:xfrm>
            <a:off x="193040" y="1988820"/>
            <a:ext cx="8493760" cy="424053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67995" y="620395"/>
            <a:ext cx="8229600" cy="58775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52095" y="1340485"/>
            <a:ext cx="8229600" cy="2915285"/>
          </a:xfrm>
          <a:prstGeom prst="rect">
            <a:avLst/>
          </a:prstGeom>
        </p:spPr>
      </p:pic>
      <p:pic>
        <p:nvPicPr>
          <p:cNvPr id="5" name="Picture 4"/>
          <p:cNvPicPr>
            <a:picLocks noChangeAspect="1"/>
          </p:cNvPicPr>
          <p:nvPr/>
        </p:nvPicPr>
        <p:blipFill>
          <a:blip r:embed="rId2"/>
          <a:stretch>
            <a:fillRect/>
          </a:stretch>
        </p:blipFill>
        <p:spPr>
          <a:xfrm>
            <a:off x="4428490" y="1268730"/>
            <a:ext cx="4225925" cy="4006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55650" y="764540"/>
            <a:ext cx="7742555" cy="49593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Kafka Tierd Architecture </a:t>
            </a:r>
            <a:endParaRPr lang="en-US" b="1"/>
          </a:p>
        </p:txBody>
      </p:sp>
      <p:pic>
        <p:nvPicPr>
          <p:cNvPr id="4" name="Content Placeholder 3"/>
          <p:cNvPicPr>
            <a:picLocks noChangeAspect="1"/>
          </p:cNvPicPr>
          <p:nvPr>
            <p:ph idx="1"/>
          </p:nvPr>
        </p:nvPicPr>
        <p:blipFill>
          <a:blip r:embed="rId1"/>
          <a:stretch>
            <a:fillRect/>
          </a:stretch>
        </p:blipFill>
        <p:spPr>
          <a:xfrm>
            <a:off x="539750" y="2348865"/>
            <a:ext cx="8229600" cy="29933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1664335"/>
            <a:ext cx="8229600" cy="43973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5605" y="188595"/>
            <a:ext cx="8229600" cy="916305"/>
          </a:xfrm>
        </p:spPr>
        <p:txBody>
          <a:bodyPr/>
          <a:p>
            <a:r>
              <a:rPr lang="en-US" sz="2800" b="1">
                <a:sym typeface="+mn-ea"/>
              </a:rPr>
              <a:t>Integrating Kafka with Apache Spark and Apache Flink</a:t>
            </a:r>
            <a:endParaRPr lang="en-US" sz="2800" b="1">
              <a:sym typeface="+mn-ea"/>
            </a:endParaRPr>
          </a:p>
        </p:txBody>
      </p:sp>
      <p:sp>
        <p:nvSpPr>
          <p:cNvPr id="3" name="Content Placeholder 2"/>
          <p:cNvSpPr>
            <a:spLocks noGrp="1"/>
          </p:cNvSpPr>
          <p:nvPr>
            <p:ph idx="1"/>
          </p:nvPr>
        </p:nvSpPr>
        <p:spPr>
          <a:xfrm>
            <a:off x="395605" y="1196340"/>
            <a:ext cx="8229600" cy="5375275"/>
          </a:xfrm>
        </p:spPr>
        <p:txBody>
          <a:bodyPr/>
          <a:p>
            <a:pPr marL="0" indent="0" algn="just">
              <a:buNone/>
            </a:pPr>
            <a:r>
              <a:rPr lang="en-US" sz="2400"/>
              <a:t>Spark provides libraries like KafkaUtils to easily consume Kafka topics.</a:t>
            </a:r>
            <a:endParaRPr lang="en-US" sz="2400"/>
          </a:p>
          <a:p>
            <a:pPr marL="0" indent="0" algn="just">
              <a:buNone/>
            </a:pPr>
            <a:endParaRPr lang="en-US" sz="2400"/>
          </a:p>
          <a:p>
            <a:pPr algn="just"/>
            <a:r>
              <a:rPr lang="en-US" sz="2400"/>
              <a:t>Structured Streaming: Spark’s Structured Streaming API supports streaming from Kafka with ease and provides exactly-once processing.</a:t>
            </a:r>
            <a:endParaRPr lang="en-US" sz="2400"/>
          </a:p>
          <a:p>
            <a:pPr algn="just"/>
            <a:endParaRPr lang="en-US" sz="2400"/>
          </a:p>
          <a:p>
            <a:pPr marL="0" indent="0" algn="just">
              <a:buNone/>
            </a:pPr>
            <a:r>
              <a:rPr lang="en-US" sz="2400" b="1"/>
              <a:t>Benefits of Integration:</a:t>
            </a:r>
            <a:endParaRPr lang="en-US" sz="2400" b="1"/>
          </a:p>
          <a:p>
            <a:pPr algn="just"/>
            <a:r>
              <a:rPr lang="en-US" sz="2400"/>
              <a:t>Spark can perform complex, high-throughput data analytics and transformations on Kafka streams.</a:t>
            </a:r>
            <a:endParaRPr lang="en-US" sz="2400"/>
          </a:p>
          <a:p>
            <a:pPr algn="just"/>
            <a:r>
              <a:rPr lang="en-US" sz="2400"/>
              <a:t>Spark’s DataFrames allow powerful, SQL-like operations on streaming data.</a:t>
            </a:r>
            <a:endParaRPr lang="en-US" sz="2400"/>
          </a:p>
          <a:p>
            <a:pPr marL="0" indent="0" algn="just">
              <a:buNone/>
            </a:pPr>
            <a:endParaRPr 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323850" y="1052830"/>
            <a:ext cx="8229600" cy="22917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67360" y="692785"/>
            <a:ext cx="8229600" cy="4525963"/>
          </a:xfrm>
        </p:spPr>
        <p:txBody>
          <a:bodyPr/>
          <a:p>
            <a:pPr marL="0" indent="0" algn="just">
              <a:buNone/>
            </a:pPr>
            <a:r>
              <a:rPr lang="en-US" b="1">
                <a:sym typeface="+mn-ea"/>
              </a:rPr>
              <a:t>Example Workflow:</a:t>
            </a:r>
            <a:endParaRPr lang="en-US" b="1"/>
          </a:p>
          <a:p>
            <a:pPr algn="just"/>
            <a:r>
              <a:rPr lang="en-US">
                <a:sym typeface="+mn-ea"/>
              </a:rPr>
              <a:t>Ingest data from Kafka -&gt; Process and analyze with Spark’s transformations -&gt; Output data back to Kafka or another storage layer.</a:t>
            </a:r>
            <a:endParaRPr lang="en-US"/>
          </a:p>
          <a:p>
            <a:pPr algn="just"/>
            <a:r>
              <a:rPr lang="en-US">
                <a:sym typeface="+mn-ea"/>
              </a:rPr>
              <a:t>Fault Tolerance: Spark’s checkpointing mechanism ensures reliable recovery in case of failures.</a:t>
            </a:r>
            <a:endParaRPr lang="en-US"/>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67995" y="188595"/>
            <a:ext cx="8046085" cy="5720080"/>
          </a:xfrm>
          <a:prstGeom prst="rect">
            <a:avLst/>
          </a:prstGeom>
        </p:spPr>
      </p:pic>
      <p:sp>
        <p:nvSpPr>
          <p:cNvPr id="5" name="Text Box 4"/>
          <p:cNvSpPr txBox="1"/>
          <p:nvPr/>
        </p:nvSpPr>
        <p:spPr>
          <a:xfrm>
            <a:off x="252095" y="6236970"/>
            <a:ext cx="8596630" cy="337185"/>
          </a:xfrm>
          <a:prstGeom prst="rect">
            <a:avLst/>
          </a:prstGeom>
          <a:noFill/>
        </p:spPr>
        <p:txBody>
          <a:bodyPr wrap="square" rtlCol="0" anchor="t">
            <a:spAutoFit/>
          </a:bodyPr>
          <a:p>
            <a:pPr algn="ctr"/>
            <a:r>
              <a:rPr lang="en-US" sz="1600" b="1" i="1"/>
              <a:t>Case Study Example : https://youtu.be/ZP29tSlKJ3A?si=jOaflsd2YPE0qrjJ</a:t>
            </a:r>
            <a:endParaRPr lang="en-US" sz="1600" b="1" i="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Apache Streaming </a:t>
            </a:r>
            <a:endParaRPr lang="en-US"/>
          </a:p>
        </p:txBody>
      </p:sp>
      <p:pic>
        <p:nvPicPr>
          <p:cNvPr id="4" name="Content Placeholder 3"/>
          <p:cNvPicPr>
            <a:picLocks noChangeAspect="1"/>
          </p:cNvPicPr>
          <p:nvPr>
            <p:ph idx="1"/>
          </p:nvPr>
        </p:nvPicPr>
        <p:blipFill>
          <a:blip r:embed="rId1"/>
          <a:stretch>
            <a:fillRect/>
          </a:stretch>
        </p:blipFill>
        <p:spPr>
          <a:xfrm>
            <a:off x="467995" y="1772920"/>
            <a:ext cx="8229600" cy="33007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Apahe Flink</a:t>
            </a:r>
            <a:br>
              <a:rPr lang="en-US"/>
            </a:br>
            <a:endParaRPr lang="en-US"/>
          </a:p>
        </p:txBody>
      </p:sp>
      <p:pic>
        <p:nvPicPr>
          <p:cNvPr id="4" name="Picture 3"/>
          <p:cNvPicPr>
            <a:picLocks noChangeAspect="1"/>
          </p:cNvPicPr>
          <p:nvPr/>
        </p:nvPicPr>
        <p:blipFill>
          <a:blip r:embed="rId1"/>
          <a:stretch>
            <a:fillRect/>
          </a:stretch>
        </p:blipFill>
        <p:spPr>
          <a:xfrm>
            <a:off x="179705" y="1700530"/>
            <a:ext cx="8641715" cy="2971800"/>
          </a:xfrm>
          <a:prstGeom prst="rect">
            <a:avLst/>
          </a:prstGeom>
        </p:spPr>
      </p:pic>
      <p:sp>
        <p:nvSpPr>
          <p:cNvPr id="5" name="Can 4"/>
          <p:cNvSpPr/>
          <p:nvPr/>
        </p:nvSpPr>
        <p:spPr>
          <a:xfrm>
            <a:off x="6876415" y="4220845"/>
            <a:ext cx="1963420" cy="1151890"/>
          </a:xfrm>
          <a:prstGeom prst="can">
            <a:avLst/>
          </a:prstGeom>
        </p:spPr>
        <p:style>
          <a:lnRef idx="0">
            <a:srgbClr val="FFFFFF"/>
          </a:lnRef>
          <a:fillRef idx="2">
            <a:schemeClr val="accent6"/>
          </a:fillRef>
          <a:effectRef idx="1">
            <a:schemeClr val="accent6"/>
          </a:effectRef>
          <a:fontRef idx="minor">
            <a:schemeClr val="lt1"/>
          </a:fontRef>
        </p:style>
        <p:txBody>
          <a:bodyPr rtlCol="0" anchor="ctr"/>
          <a:p>
            <a:pPr algn="ctr"/>
            <a:r>
              <a:rPr lang="en-US"/>
              <a:t>Data bases </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711200"/>
          </a:xfrm>
        </p:spPr>
        <p:txBody>
          <a:bodyPr/>
          <a:p>
            <a:r>
              <a:rPr lang="en-US">
                <a:sym typeface="+mn-ea"/>
              </a:rPr>
              <a:t>Apache Flink</a:t>
            </a:r>
            <a:endParaRPr lang="en-US"/>
          </a:p>
        </p:txBody>
      </p:sp>
      <p:sp>
        <p:nvSpPr>
          <p:cNvPr id="3" name="Content Placeholder 2"/>
          <p:cNvSpPr>
            <a:spLocks noGrp="1"/>
          </p:cNvSpPr>
          <p:nvPr>
            <p:ph idx="1"/>
          </p:nvPr>
        </p:nvSpPr>
        <p:spPr>
          <a:xfrm>
            <a:off x="395605" y="1052830"/>
            <a:ext cx="8229600" cy="5395595"/>
          </a:xfrm>
        </p:spPr>
        <p:txBody>
          <a:bodyPr/>
          <a:p>
            <a:pPr algn="just"/>
            <a:endParaRPr lang="en-US" sz="2000"/>
          </a:p>
          <a:p>
            <a:pPr marL="0" indent="0" algn="just">
              <a:buNone/>
            </a:pPr>
            <a:r>
              <a:rPr lang="en-US" sz="2000"/>
              <a:t>Apache Flink provides native connectors for Kafka, allowing real-time data processing and analytics.</a:t>
            </a:r>
            <a:endParaRPr lang="en-US" sz="2000"/>
          </a:p>
          <a:p>
            <a:pPr algn="just"/>
            <a:endParaRPr lang="en-US" sz="2000"/>
          </a:p>
          <a:p>
            <a:pPr marL="0" indent="0" algn="just">
              <a:buNone/>
            </a:pPr>
            <a:r>
              <a:rPr lang="en-US" sz="2000" b="1"/>
              <a:t>Features:</a:t>
            </a:r>
            <a:endParaRPr lang="en-US" sz="2000" b="1"/>
          </a:p>
          <a:p>
            <a:pPr algn="just"/>
            <a:r>
              <a:rPr lang="en-US" sz="2000"/>
              <a:t>Flink’s Kafka connector supports both at-least-once and exactly-once semantics, making it ideal for stateful streaming applications.</a:t>
            </a:r>
            <a:endParaRPr lang="en-US" sz="2000"/>
          </a:p>
          <a:p>
            <a:pPr algn="just"/>
            <a:r>
              <a:rPr lang="en-US" sz="2000"/>
              <a:t>Flink’s state management allows efficient handling of streaming states, providing robust fault tolerance.</a:t>
            </a:r>
            <a:endParaRPr lang="en-US" sz="2000"/>
          </a:p>
          <a:p>
            <a:pPr marL="0" indent="0" algn="just">
              <a:buNone/>
            </a:pPr>
            <a:endParaRPr lang="en-US" sz="2000" b="1"/>
          </a:p>
          <a:p>
            <a:pPr marL="0" indent="0" algn="just">
              <a:buNone/>
            </a:pPr>
            <a:r>
              <a:rPr lang="en-US" sz="2000" b="1"/>
              <a:t>Benefits of Integration:</a:t>
            </a:r>
            <a:endParaRPr lang="en-US" sz="2000" b="1"/>
          </a:p>
          <a:p>
            <a:pPr algn="just"/>
            <a:r>
              <a:rPr lang="en-US" sz="2000"/>
              <a:t>High-performance, low-latency data processing.</a:t>
            </a:r>
            <a:endParaRPr lang="en-US" sz="2000"/>
          </a:p>
          <a:p>
            <a:pPr algn="just"/>
            <a:r>
              <a:rPr lang="en-US" sz="2000"/>
              <a:t>Ability to handle complex event-driven use cases in near-real-time.</a:t>
            </a:r>
            <a:endParaRPr lang="en-US"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91515"/>
          </a:xfrm>
        </p:spPr>
        <p:txBody>
          <a:bodyPr/>
          <a:p>
            <a:r>
              <a:rPr lang="en-US">
                <a:sym typeface="+mn-ea"/>
              </a:rPr>
              <a:t>I</a:t>
            </a:r>
            <a:r>
              <a:rPr lang="en-US" sz="3600">
                <a:sym typeface="+mn-ea"/>
              </a:rPr>
              <a:t>ntegrating Kafka with Spark Streaming</a:t>
            </a:r>
            <a:endParaRPr lang="en-US" sz="3600">
              <a:sym typeface="+mn-ea"/>
            </a:endParaRPr>
          </a:p>
        </p:txBody>
      </p:sp>
      <p:sp>
        <p:nvSpPr>
          <p:cNvPr id="3" name="Content Placeholder 2"/>
          <p:cNvSpPr>
            <a:spLocks noGrp="1"/>
          </p:cNvSpPr>
          <p:nvPr>
            <p:ph idx="1"/>
          </p:nvPr>
        </p:nvSpPr>
        <p:spPr>
          <a:xfrm>
            <a:off x="539750" y="1124585"/>
            <a:ext cx="8229600" cy="5293360"/>
          </a:xfrm>
        </p:spPr>
        <p:txBody>
          <a:bodyPr/>
          <a:p>
            <a:pPr marL="0" indent="0">
              <a:buNone/>
            </a:pPr>
            <a:r>
              <a:rPr lang="en-US" sz="2000"/>
              <a:t>Spark Streaming with Kafka enables scalable, real-time processing of Kafka data streams.</a:t>
            </a:r>
            <a:endParaRPr lang="en-US" sz="2000"/>
          </a:p>
          <a:p>
            <a:pPr marL="0" indent="0">
              <a:buNone/>
            </a:pPr>
            <a:r>
              <a:rPr lang="en-US" sz="2000" b="1"/>
              <a:t>Integration:</a:t>
            </a:r>
            <a:endParaRPr lang="en-US" sz="2000" b="1"/>
          </a:p>
          <a:p>
            <a:r>
              <a:rPr lang="en-US" sz="2000"/>
              <a:t>S</a:t>
            </a:r>
            <a:r>
              <a:rPr lang="en-US" sz="2000" i="1"/>
              <a:t>park Streaming can connect to Kafka using the KafkaUtils.createDirectStream() method.</a:t>
            </a:r>
            <a:endParaRPr lang="en-US" sz="2000" i="1"/>
          </a:p>
          <a:p>
            <a:r>
              <a:rPr lang="en-US" sz="2000"/>
              <a:t>This approach allows Spark to fetch data directly from Kafka, achieving exactly-once semantics if needed.</a:t>
            </a:r>
            <a:endParaRPr lang="en-US" sz="2000"/>
          </a:p>
          <a:p>
            <a:pPr marL="0" indent="0">
              <a:buNone/>
            </a:pPr>
            <a:r>
              <a:rPr lang="en-US" sz="2000" b="1"/>
              <a:t>Advantages:</a:t>
            </a:r>
            <a:endParaRPr lang="en-US" sz="2000" b="1"/>
          </a:p>
          <a:p>
            <a:r>
              <a:rPr lang="en-US" sz="1800"/>
              <a:t>Real-time processing: Spark Streaming processes each Kafka batch in near real-time.</a:t>
            </a:r>
            <a:endParaRPr lang="en-US" sz="1800"/>
          </a:p>
          <a:p>
            <a:r>
              <a:rPr lang="en-US" sz="1800"/>
              <a:t>Fault tolerance: Achieved through Spark’s checkpointing, ensuring data processing continues in case of failure.</a:t>
            </a:r>
            <a:endParaRPr lang="en-US" sz="1800"/>
          </a:p>
          <a:p>
            <a:r>
              <a:rPr lang="en-US" sz="1800"/>
              <a:t>Common Use Cases:</a:t>
            </a:r>
            <a:endParaRPr lang="en-US" sz="1800"/>
          </a:p>
          <a:p>
            <a:r>
              <a:rPr lang="en-US" sz="1800"/>
              <a:t>Real-time data pipelines, log analysis, and event-driven architectures.</a:t>
            </a:r>
            <a:endParaRPr lang="en-US" sz="1800"/>
          </a:p>
          <a:p>
            <a:r>
              <a:rPr lang="en-US" sz="1800"/>
              <a:t>For example, data is read from Kafka, transformed with Spark Streaming, and written to databases or visualization tools for immediate insights.</a:t>
            </a:r>
            <a:endParaRPr lang="en-US"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54405" y="836295"/>
            <a:ext cx="7280275" cy="51288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 Fraud Detection</a:t>
            </a:r>
            <a:endParaRPr lang="en-US"/>
          </a:p>
        </p:txBody>
      </p:sp>
      <p:sp>
        <p:nvSpPr>
          <p:cNvPr id="3" name="Content Placeholder 2"/>
          <p:cNvSpPr>
            <a:spLocks noGrp="1"/>
          </p:cNvSpPr>
          <p:nvPr>
            <p:ph idx="1"/>
          </p:nvPr>
        </p:nvSpPr>
        <p:spPr>
          <a:xfrm>
            <a:off x="539750" y="1165860"/>
            <a:ext cx="8229600" cy="4525963"/>
          </a:xfrm>
        </p:spPr>
        <p:txBody>
          <a:bodyPr/>
          <a:p>
            <a:pPr marL="0" indent="0" algn="just">
              <a:buNone/>
            </a:pPr>
            <a:r>
              <a:rPr lang="en-US" sz="1800"/>
              <a:t>Fraud detection is a critical application in industries like banking, e-commerce, and telecommunications, where companies must detect and prevent fraudulent activities (e.g., unauthorized transactions, account takeovers) in real time.</a:t>
            </a:r>
            <a:endParaRPr lang="en-US" sz="1800"/>
          </a:p>
          <a:p>
            <a:pPr marL="0" indent="0" algn="just">
              <a:buNone/>
            </a:pPr>
            <a:endParaRPr lang="en-US" sz="1800" b="1"/>
          </a:p>
          <a:p>
            <a:pPr marL="0" indent="0" algn="just">
              <a:buNone/>
            </a:pPr>
            <a:r>
              <a:rPr lang="en-US" sz="1800" b="1"/>
              <a:t>How Kafka Helps:</a:t>
            </a:r>
            <a:endParaRPr lang="en-US" sz="1800" b="1"/>
          </a:p>
          <a:p>
            <a:pPr marL="0" indent="0" algn="just">
              <a:buNone/>
            </a:pPr>
            <a:endParaRPr lang="en-US" sz="1800" b="1"/>
          </a:p>
          <a:p>
            <a:pPr algn="just"/>
            <a:r>
              <a:rPr lang="en-US" sz="1800"/>
              <a:t>Kafka ingests high-velocity data from multiple sources, such as transaction systems, user logs, and external threat feeds, with minimal latency.</a:t>
            </a:r>
            <a:endParaRPr lang="en-US" sz="1800"/>
          </a:p>
          <a:p>
            <a:pPr marL="0" indent="0" algn="just">
              <a:buNone/>
            </a:pPr>
            <a:endParaRPr lang="en-US" sz="1800"/>
          </a:p>
          <a:p>
            <a:pPr algn="just"/>
            <a:r>
              <a:rPr lang="en-US" sz="1800"/>
              <a:t>Kafka’s real-time processing capabilities enable early detection of suspicious activities, reducing fraud risks.</a:t>
            </a:r>
            <a:endParaRPr lang="en-US" sz="1800"/>
          </a:p>
          <a:p>
            <a:pPr algn="just"/>
            <a:endParaRPr 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39750" y="764540"/>
            <a:ext cx="8229600" cy="5468620"/>
          </a:xfrm>
        </p:spPr>
        <p:txBody>
          <a:bodyPr/>
          <a:p>
            <a:pPr marL="0" indent="0">
              <a:buNone/>
            </a:pPr>
            <a:r>
              <a:rPr lang="en-US" sz="1800" b="1">
                <a:sym typeface="+mn-ea"/>
              </a:rPr>
              <a:t>Components:</a:t>
            </a:r>
            <a:endParaRPr lang="en-US" sz="1800" b="1"/>
          </a:p>
          <a:p>
            <a:pPr algn="just"/>
            <a:r>
              <a:rPr lang="en-US" sz="1800">
                <a:sym typeface="+mn-ea"/>
              </a:rPr>
              <a:t>Data Sources: Kafka consumes data from payment gateways, user activity logs, and account access patterns.</a:t>
            </a:r>
            <a:endParaRPr lang="en-US" sz="1800"/>
          </a:p>
          <a:p>
            <a:pPr algn="just"/>
            <a:r>
              <a:rPr lang="en-US" sz="1800">
                <a:sym typeface="+mn-ea"/>
              </a:rPr>
              <a:t>Real-time Processing: With tools like Apache Flink or Apache Spark, Kafka streams can be analyzed to detect anomalies.</a:t>
            </a:r>
            <a:endParaRPr lang="en-US" sz="1800"/>
          </a:p>
          <a:p>
            <a:pPr algn="just"/>
            <a:r>
              <a:rPr lang="en-US" sz="1800">
                <a:sym typeface="+mn-ea"/>
              </a:rPr>
              <a:t>Anomaly Detection Models: Machine learning models can be integrated with Kafka to score transactions in real time, flagging high-risk ones.</a:t>
            </a:r>
            <a:endParaRPr lang="en-US" sz="1800">
              <a:sym typeface="+mn-ea"/>
            </a:endParaRPr>
          </a:p>
          <a:p>
            <a:pPr algn="just"/>
            <a:endParaRPr lang="en-US" sz="1800"/>
          </a:p>
          <a:p>
            <a:pPr marL="0" indent="0" algn="just">
              <a:buNone/>
            </a:pPr>
            <a:r>
              <a:rPr lang="en-US" sz="1800" b="1">
                <a:sym typeface="+mn-ea"/>
              </a:rPr>
              <a:t>Benefits:</a:t>
            </a:r>
            <a:endParaRPr lang="en-US" sz="1800" b="1"/>
          </a:p>
          <a:p>
            <a:pPr algn="just"/>
            <a:r>
              <a:rPr lang="en-US" sz="1800">
                <a:sym typeface="+mn-ea"/>
              </a:rPr>
              <a:t>Real-time processing minimizes response time, crucial for preventing fraud.</a:t>
            </a:r>
            <a:endParaRPr lang="en-US" sz="1800"/>
          </a:p>
          <a:p>
            <a:pPr algn="just"/>
            <a:r>
              <a:rPr lang="en-US" sz="1800">
                <a:sym typeface="+mn-ea"/>
              </a:rPr>
              <a:t>Scalable to handle fluctuating transaction volumes, such as those during sales or holidays.</a:t>
            </a:r>
            <a:endParaRPr lang="en-US" sz="1800"/>
          </a:p>
          <a:p>
            <a:r>
              <a:rPr lang="en-US" sz="1800">
                <a:sym typeface="+mn-ea"/>
              </a:rPr>
              <a:t>Example:</a:t>
            </a:r>
            <a:endParaRPr lang="en-US" sz="1800"/>
          </a:p>
          <a:p>
            <a:r>
              <a:rPr lang="en-US" sz="1800">
                <a:sym typeface="+mn-ea"/>
              </a:rPr>
              <a:t>When a high-value transaction is flagged as unusual, Kafka triggers alerts for further investigation or automatically blocks the transaction if it surpasses a risk threshold.</a:t>
            </a:r>
            <a:endParaRPr lang="en-US" sz="1800"/>
          </a:p>
          <a:p>
            <a:endParaRPr lang="en-US"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565785"/>
          </a:xfrm>
        </p:spPr>
        <p:txBody>
          <a:bodyPr/>
          <a:p>
            <a:r>
              <a:rPr lang="en-US">
                <a:sym typeface="+mn-ea"/>
              </a:rPr>
              <a:t>Clickstream Analysis</a:t>
            </a:r>
            <a:endParaRPr lang="en-US"/>
          </a:p>
        </p:txBody>
      </p:sp>
      <p:sp>
        <p:nvSpPr>
          <p:cNvPr id="3" name="Content Placeholder 2"/>
          <p:cNvSpPr>
            <a:spLocks noGrp="1"/>
          </p:cNvSpPr>
          <p:nvPr>
            <p:ph idx="1"/>
          </p:nvPr>
        </p:nvSpPr>
        <p:spPr>
          <a:xfrm>
            <a:off x="467995" y="980440"/>
            <a:ext cx="8229600" cy="4525963"/>
          </a:xfrm>
        </p:spPr>
        <p:txBody>
          <a:bodyPr/>
          <a:p>
            <a:pPr marL="0" indent="0" algn="just">
              <a:buNone/>
            </a:pPr>
            <a:r>
              <a:rPr lang="en-US" sz="1800" b="1">
                <a:sym typeface="+mn-ea"/>
              </a:rPr>
              <a:t>Overview:</a:t>
            </a:r>
            <a:r>
              <a:rPr lang="en-US" sz="1800">
                <a:sym typeface="+mn-ea"/>
              </a:rPr>
              <a:t> Clickstream analysis is widely used in e-commerce, advertising, and media to understand user behavior, improve customer experience, and optimize marketing campaigns.</a:t>
            </a:r>
            <a:endParaRPr lang="en-US" sz="1800">
              <a:sym typeface="+mn-ea"/>
            </a:endParaRPr>
          </a:p>
          <a:p>
            <a:pPr marL="0" indent="0" algn="just">
              <a:buNone/>
            </a:pPr>
            <a:endParaRPr lang="en-US" sz="1800"/>
          </a:p>
          <a:p>
            <a:pPr marL="0" indent="0" algn="just">
              <a:buNone/>
            </a:pPr>
            <a:r>
              <a:rPr lang="en-US" sz="1800" b="1">
                <a:sym typeface="+mn-ea"/>
              </a:rPr>
              <a:t>How Kafka Helps:</a:t>
            </a:r>
            <a:endParaRPr lang="en-US" sz="1800" b="1"/>
          </a:p>
          <a:p>
            <a:pPr algn="just"/>
            <a:r>
              <a:rPr lang="en-US" sz="1800">
                <a:sym typeface="+mn-ea"/>
              </a:rPr>
              <a:t>Kafka collects and processes clickstream data in real time, including clicks, page views, and other actions, as users interact with a website or app.</a:t>
            </a:r>
            <a:endParaRPr lang="en-US" sz="1800"/>
          </a:p>
          <a:p>
            <a:pPr algn="just"/>
            <a:r>
              <a:rPr lang="en-US" sz="1800">
                <a:sym typeface="+mn-ea"/>
              </a:rPr>
              <a:t>The high throughput of Kafka allows for large volumes of user interaction data to be analyzed in real time.</a:t>
            </a:r>
            <a:endParaRPr lang="en-US" sz="1800">
              <a:sym typeface="+mn-ea"/>
            </a:endParaRPr>
          </a:p>
          <a:p>
            <a:pPr algn="just"/>
            <a:endParaRPr lang="en-US" sz="1800"/>
          </a:p>
          <a:p>
            <a:pPr marL="0" indent="0" algn="just">
              <a:buNone/>
            </a:pPr>
            <a:r>
              <a:rPr lang="en-US" sz="1800" b="1">
                <a:sym typeface="+mn-ea"/>
              </a:rPr>
              <a:t>Components:</a:t>
            </a:r>
            <a:endParaRPr lang="en-US" sz="1800" b="1"/>
          </a:p>
          <a:p>
            <a:pPr algn="just"/>
            <a:r>
              <a:rPr lang="en-US" sz="1800">
                <a:sym typeface="+mn-ea"/>
              </a:rPr>
              <a:t>Data Collection: Clickstream data, such as user clicks, page transitions, and time spent on each page, is streamed to Kafka.</a:t>
            </a:r>
            <a:endParaRPr lang="en-US" sz="1800"/>
          </a:p>
          <a:p>
            <a:pPr algn="just"/>
            <a:r>
              <a:rPr lang="en-US" sz="1800">
                <a:sym typeface="+mn-ea"/>
              </a:rPr>
              <a:t>Real-time Processing: Clickstream data is enriched, filtered, and transformed with Kafka Streams or external processing tools like Spark Streaming.</a:t>
            </a:r>
            <a:endParaRPr lang="en-US" sz="1800"/>
          </a:p>
          <a:p>
            <a:pPr algn="just"/>
            <a:r>
              <a:rPr lang="en-US" sz="1800">
                <a:sym typeface="+mn-ea"/>
              </a:rPr>
              <a:t>Analytics: Using Kafka with analytics tools enables user segmentation, recommendation systems, and campaign performance tracking.</a:t>
            </a:r>
            <a:endParaRPr lang="en-US" sz="1800"/>
          </a:p>
          <a:p>
            <a:pPr algn="just"/>
            <a:endParaRPr 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908685"/>
            <a:ext cx="8229600" cy="4525963"/>
          </a:xfrm>
        </p:spPr>
        <p:txBody>
          <a:bodyPr/>
          <a:p>
            <a:pPr marL="0" indent="0">
              <a:buNone/>
            </a:pPr>
            <a:r>
              <a:rPr lang="en-US" sz="2400" b="1"/>
              <a:t>Benefits:</a:t>
            </a:r>
            <a:endParaRPr lang="en-US" sz="2400" b="1"/>
          </a:p>
          <a:p>
            <a:pPr algn="just"/>
            <a:r>
              <a:rPr lang="en-US" sz="2400"/>
              <a:t>Provides immediate insights into user behavior, enabling personalized recommendations and targeted advertising.</a:t>
            </a:r>
            <a:endParaRPr lang="en-US" sz="2400"/>
          </a:p>
          <a:p>
            <a:pPr algn="just"/>
            <a:r>
              <a:rPr lang="en-US" sz="2400"/>
              <a:t>Scalable to handle millions of events per second, accommodating spikes in user activity.</a:t>
            </a:r>
            <a:endParaRPr lang="en-US" sz="2400"/>
          </a:p>
          <a:p>
            <a:pPr algn="just"/>
            <a:endParaRPr lang="en-US" sz="2400"/>
          </a:p>
          <a:p>
            <a:pPr marL="0" indent="0" algn="just">
              <a:buNone/>
            </a:pPr>
            <a:r>
              <a:rPr lang="en-US" sz="2400" b="1"/>
              <a:t>Example:</a:t>
            </a:r>
            <a:endParaRPr lang="en-US" sz="2400" b="1"/>
          </a:p>
          <a:p>
            <a:pPr algn="just"/>
            <a:r>
              <a:rPr lang="en-US" sz="2400"/>
              <a:t>An e-commerce website captures clicks in real time to recommend products based on user interactions, enabling personalized shopping experiences and driving conversions.</a:t>
            </a:r>
            <a:endParaRPr 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71550" y="764540"/>
            <a:ext cx="6444615" cy="5186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Real-time Monitoring</a:t>
            </a:r>
            <a:endParaRPr lang="en-US"/>
          </a:p>
        </p:txBody>
      </p:sp>
      <p:sp>
        <p:nvSpPr>
          <p:cNvPr id="3" name="Content Placeholder 2"/>
          <p:cNvSpPr>
            <a:spLocks noGrp="1"/>
          </p:cNvSpPr>
          <p:nvPr>
            <p:ph idx="1"/>
          </p:nvPr>
        </p:nvSpPr>
        <p:spPr/>
        <p:txBody>
          <a:bodyPr/>
          <a:p>
            <a:pPr marL="0" indent="0" algn="just">
              <a:buNone/>
            </a:pPr>
            <a:r>
              <a:rPr lang="en-US" sz="2400" b="1"/>
              <a:t>Overview:</a:t>
            </a:r>
            <a:r>
              <a:rPr lang="en-US" sz="2400"/>
              <a:t> Real-time monitoring is essential for infrastructure management, IT operations, and application performance monitoring, where immediate detection of issues is critical.</a:t>
            </a:r>
            <a:endParaRPr lang="en-US" sz="2400"/>
          </a:p>
          <a:p>
            <a:pPr marL="0" indent="0" algn="just">
              <a:buNone/>
            </a:pPr>
            <a:endParaRPr lang="en-US" sz="2400"/>
          </a:p>
          <a:p>
            <a:pPr marL="0" indent="0" algn="just">
              <a:buNone/>
            </a:pPr>
            <a:r>
              <a:rPr lang="en-US" sz="2400" b="1"/>
              <a:t>How Kafka Helps:</a:t>
            </a:r>
            <a:endParaRPr lang="en-US" sz="2400" b="1"/>
          </a:p>
          <a:p>
            <a:pPr algn="just"/>
            <a:r>
              <a:rPr lang="en-US" sz="2400"/>
              <a:t>Kafka aggregates logs, metrics, and other monitoring data from servers, applications, and network devices, allowing teams to identify and resolve issues faster.</a:t>
            </a:r>
            <a:endParaRPr lang="en-US" sz="2400"/>
          </a:p>
          <a:p>
            <a:pPr algn="just"/>
            <a:r>
              <a:rPr lang="en-US" sz="2400"/>
              <a:t>It can process and forward metrics to dashboards and alerting systems with minimal delay.</a:t>
            </a:r>
            <a:endParaRPr lang="en-US" sz="2400"/>
          </a:p>
          <a:p>
            <a:pPr algn="just"/>
            <a:endParaRPr lang="en-US"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Components:</a:t>
            </a:r>
            <a:endParaRPr lang="en-US"/>
          </a:p>
        </p:txBody>
      </p:sp>
      <p:sp>
        <p:nvSpPr>
          <p:cNvPr id="3" name="Content Placeholder 2"/>
          <p:cNvSpPr>
            <a:spLocks noGrp="1"/>
          </p:cNvSpPr>
          <p:nvPr>
            <p:ph idx="1"/>
          </p:nvPr>
        </p:nvSpPr>
        <p:spPr/>
        <p:txBody>
          <a:bodyPr/>
          <a:p>
            <a:r>
              <a:rPr lang="en-US" sz="2000">
                <a:sym typeface="+mn-ea"/>
              </a:rPr>
              <a:t>Data Sources: Kafka collects data from various sources, such as application logs, network devices, and hardware metrics.</a:t>
            </a:r>
            <a:endParaRPr lang="en-US" sz="2000"/>
          </a:p>
          <a:p>
            <a:r>
              <a:rPr lang="en-US" sz="2000">
                <a:sym typeface="+mn-ea"/>
              </a:rPr>
              <a:t>Processing and Aggregation: Kafka Streams or external processing engines process and aggregate data to identify trends, patterns, and anomalies.</a:t>
            </a:r>
            <a:endParaRPr lang="en-US" sz="2000"/>
          </a:p>
          <a:p>
            <a:r>
              <a:rPr lang="en-US" sz="2000">
                <a:sym typeface="+mn-ea"/>
              </a:rPr>
              <a:t>Dashboards and Alerts: Integration with monitoring tools (e.g., Grafana, Prometheus) allows for visualizing metrics in real time and sending alerts based on pre-defined thresholds.</a:t>
            </a:r>
            <a:endParaRPr lang="en-US" sz="2000"/>
          </a:p>
          <a:p>
            <a:r>
              <a:rPr lang="en-US" sz="2000">
                <a:sym typeface="+mn-ea"/>
              </a:rPr>
              <a:t>Benefits:</a:t>
            </a:r>
            <a:endParaRPr lang="en-US" sz="2000"/>
          </a:p>
          <a:p>
            <a:r>
              <a:rPr lang="en-US" sz="2000">
                <a:sym typeface="+mn-ea"/>
              </a:rPr>
              <a:t>Continuous, real-time monitoring allows quick responses to issues before they escalate, reducing downtime and ensuring system reliability.</a:t>
            </a:r>
            <a:endParaRPr lang="en-US" sz="2000"/>
          </a:p>
          <a:p>
            <a:r>
              <a:rPr lang="en-US" sz="2000">
                <a:sym typeface="+mn-ea"/>
              </a:rPr>
              <a:t>Can handle vast volumes of telemetry data generated by complex infrastructures.</a:t>
            </a:r>
            <a:endParaRPr lang="en-US" sz="2000"/>
          </a:p>
          <a:p>
            <a:endParaRPr lang="en-US"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a:t>
            </a:r>
            <a:endParaRPr lang="en-US"/>
          </a:p>
        </p:txBody>
      </p:sp>
      <p:sp>
        <p:nvSpPr>
          <p:cNvPr id="3" name="Content Placeholder 2"/>
          <p:cNvSpPr>
            <a:spLocks noGrp="1"/>
          </p:cNvSpPr>
          <p:nvPr>
            <p:ph idx="1"/>
          </p:nvPr>
        </p:nvSpPr>
        <p:spPr/>
        <p:txBody>
          <a:bodyPr/>
          <a:p>
            <a:pPr algn="just"/>
            <a:r>
              <a:rPr lang="en-US"/>
              <a:t>A microservices-based application uses Kafka to aggregate logs and metrics across services, sending alerts if error rates or response times exceed acceptable thresholds, enabling fast incident resolution.</a:t>
            </a:r>
            <a:endParaRPr lang="en-US"/>
          </a:p>
          <a:p>
            <a:pPr algn="just"/>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83895" y="908685"/>
            <a:ext cx="7546975" cy="4873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800"/>
              <a:t>Spark Streaming takes the second approach. The core primitive in Spark Streaming is the discretized stream, or DStream. A DStream is a sequence of mini-batches, where each mini-batch is represented as a Spark RDD:</a:t>
            </a:r>
            <a:endParaRPr lang="en-US" sz="2800"/>
          </a:p>
        </p:txBody>
      </p:sp>
      <p:pic>
        <p:nvPicPr>
          <p:cNvPr id="4" name="Picture 3"/>
          <p:cNvPicPr>
            <a:picLocks noChangeAspect="1"/>
          </p:cNvPicPr>
          <p:nvPr/>
        </p:nvPicPr>
        <p:blipFill>
          <a:blip r:embed="rId1"/>
          <a:stretch>
            <a:fillRect/>
          </a:stretch>
        </p:blipFill>
        <p:spPr>
          <a:xfrm>
            <a:off x="1188085" y="3860800"/>
            <a:ext cx="7181850" cy="2447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Input sources</a:t>
            </a:r>
            <a:endParaRPr lang="en-US"/>
          </a:p>
        </p:txBody>
      </p:sp>
      <p:sp>
        <p:nvSpPr>
          <p:cNvPr id="3" name="Content Placeholder 2"/>
          <p:cNvSpPr>
            <a:spLocks noGrp="1"/>
          </p:cNvSpPr>
          <p:nvPr>
            <p:ph idx="1"/>
          </p:nvPr>
        </p:nvSpPr>
        <p:spPr/>
        <p:txBody>
          <a:bodyPr/>
          <a:p>
            <a:pPr algn="just"/>
            <a:r>
              <a:rPr lang="en-US" sz="2000" b="1"/>
              <a:t>Spark Streaming receivers are responsible for receiving data from an input source and converting the raw data into a DStream made up of Spark RDDs.</a:t>
            </a:r>
            <a:endParaRPr lang="en-US" sz="2000" b="1"/>
          </a:p>
          <a:p>
            <a:pPr marL="0" indent="0">
              <a:buNone/>
            </a:pPr>
            <a:r>
              <a:rPr lang="en-US" sz="2000"/>
              <a:t>Spark Streaming supports various input sources, including file-based sources and network-based sources (such as receivers that communicate with socket-based sources, the Twitter API stream, Akka actors, or message queues and distributed stream and log transfer frameworks, such Flume, Kafka, and Amazon Kinesis)</a:t>
            </a:r>
            <a:endParaRPr lang="en-US" sz="2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18379</Words>
  <Application>WPS Presentation</Application>
  <PresentationFormat/>
  <Paragraphs>337</Paragraphs>
  <Slides>67</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67</vt:i4>
      </vt:variant>
    </vt:vector>
  </HeadingPairs>
  <TitlesOfParts>
    <vt:vector size="79" baseType="lpstr">
      <vt:lpstr>Arial</vt:lpstr>
      <vt:lpstr>SimSun</vt:lpstr>
      <vt:lpstr>Wingdings</vt:lpstr>
      <vt:lpstr>Microsoft YaHei</vt:lpstr>
      <vt:lpstr>Arial Unicode MS</vt:lpstr>
      <vt:lpstr>Calibri</vt:lpstr>
      <vt:lpstr>MinionPro</vt:lpstr>
      <vt:lpstr>Euphorigenic</vt:lpstr>
      <vt:lpstr>Times New Roman</vt:lpstr>
      <vt:lpstr>MinionPro-It</vt:lpstr>
      <vt:lpstr>Default Design</vt:lpstr>
      <vt:lpstr>1_Default Design</vt:lpstr>
      <vt:lpstr>UNIT-5</vt:lpstr>
      <vt:lpstr>PowerPoint 演示文稿</vt:lpstr>
      <vt:lpstr>What is Stream Processing?</vt:lpstr>
      <vt:lpstr>An introduction to Spark Streaming</vt:lpstr>
      <vt:lpstr>PowerPoint 演示文稿</vt:lpstr>
      <vt:lpstr>PowerPoint 演示文稿</vt:lpstr>
      <vt:lpstr>PowerPoint 演示文稿</vt:lpstr>
      <vt:lpstr>PowerPoint 演示文稿</vt:lpstr>
      <vt:lpstr>Input sources</vt:lpstr>
      <vt:lpstr>PowerPoint 演示文稿</vt:lpstr>
      <vt:lpstr>Transformations &amp; Actions</vt:lpstr>
      <vt:lpstr>Case studies</vt:lpstr>
      <vt:lpstr>PowerPoint 演示文稿</vt:lpstr>
      <vt:lpstr>What is kafka?</vt:lpstr>
      <vt:lpstr>PowerPoint 演示文稿</vt:lpstr>
      <vt:lpstr>PowerPoint 演示文稿</vt:lpstr>
      <vt:lpstr>Apache Kafka Fundamentals </vt:lpstr>
      <vt:lpstr>PowerPoint 演示文稿</vt:lpstr>
      <vt:lpstr>PowerPoint 演示文稿</vt:lpstr>
      <vt:lpstr>Many metrics publishers, using direct connections</vt:lpstr>
      <vt:lpstr>PowerPoint 演示文稿</vt:lpstr>
      <vt:lpstr>Kafka</vt:lpstr>
      <vt:lpstr>PowerPoint 演示文稿</vt:lpstr>
      <vt:lpstr>Schemas, Topics and Partitions</vt:lpstr>
      <vt:lpstr>PowerPoint 演示文稿</vt:lpstr>
      <vt:lpstr>Producers and Consumers</vt:lpstr>
      <vt:lpstr>PowerPoint 演示文稿</vt:lpstr>
      <vt:lpstr>Brokers and Clusters</vt:lpstr>
      <vt:lpstr>PowerPoint 演示文稿</vt:lpstr>
      <vt:lpstr>Why Kafka?</vt:lpstr>
      <vt:lpstr>ECO SYSTEM </vt:lpstr>
      <vt:lpstr>https://kafka.apache.org/11/documentation/streams/architecture</vt:lpstr>
      <vt:lpstr>How does Kafka's architecture integrate different models?</vt:lpstr>
      <vt:lpstr>Apache Kafka</vt:lpstr>
      <vt:lpstr>EVENT BASED</vt:lpstr>
      <vt:lpstr>Key Concepts of Kafka</vt:lpstr>
      <vt:lpstr>PowerPoint 演示文稿</vt:lpstr>
      <vt:lpstr>PowerPoint 演示文稿</vt:lpstr>
      <vt:lpstr>Semantics</vt:lpstr>
      <vt:lpstr>PowerPoint 演示文稿</vt:lpstr>
      <vt:lpstr>PowerPoint 演示文稿</vt:lpstr>
      <vt:lpstr>PowerPoint 演示文稿</vt:lpstr>
      <vt:lpstr>Exactly-Once Semantics (EOS)</vt:lpstr>
      <vt:lpstr>Kafka Transactions</vt:lpstr>
      <vt:lpstr>Tiered Storage</vt:lpstr>
      <vt:lpstr>PowerPoint 演示文稿</vt:lpstr>
      <vt:lpstr>PowerPoint 演示文稿</vt:lpstr>
      <vt:lpstr>PowerPoint 演示文稿</vt:lpstr>
      <vt:lpstr>PowerPoint 演示文稿</vt:lpstr>
      <vt:lpstr>PowerPoint 演示文稿</vt:lpstr>
      <vt:lpstr>PowerPoint 演示文稿</vt:lpstr>
      <vt:lpstr>Integrating Kafka with Apache Spark and Apache Flink, Apache Spark</vt:lpstr>
      <vt:lpstr>PowerPoint 演示文稿</vt:lpstr>
      <vt:lpstr>PowerPoint 演示文稿</vt:lpstr>
      <vt:lpstr>PowerPoint 演示文稿</vt:lpstr>
      <vt:lpstr>PowerPoint 演示文稿</vt:lpstr>
      <vt:lpstr>PowerPoint 演示文稿</vt:lpstr>
      <vt:lpstr>Apache Flink</vt:lpstr>
      <vt:lpstr>Integrating Kafka with Spark Streaming</vt:lpstr>
      <vt:lpstr> Fraud Detection</vt:lpstr>
      <vt:lpstr>PowerPoint 演示文稿</vt:lpstr>
      <vt:lpstr>Clickstream Analysis</vt:lpstr>
      <vt:lpstr>PowerPoint 演示文稿</vt:lpstr>
      <vt:lpstr>PowerPoint 演示文稿</vt:lpstr>
      <vt:lpstr>Real-time Monitoring</vt:lpstr>
      <vt:lpstr>Components:</vt:lpstr>
      <vt:lpstr>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UNIT-5</dc:title>
  <dc:creator>Dr Vanitha G CSE</dc:creator>
  <cp:lastModifiedBy>Dr. G. Vanitha Associate Profe</cp:lastModifiedBy>
  <cp:revision>14</cp:revision>
  <dcterms:created xsi:type="dcterms:W3CDTF">2024-10-28T05:31:00Z</dcterms:created>
  <dcterms:modified xsi:type="dcterms:W3CDTF">2024-11-11T07:43:02Z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1033-12.2.0.18607</vt:lpwstr>
  </property>
  <property fmtid="{D5CDD505-2E9C-101B-9397-08002B2CF9AE}" pid="3" name="ICV">
    <vt:lpwstr>F9515A7CEC674943A6DCD7282A85FD0F_13</vt:lpwstr>
  </property>
</Properties>
</file>